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ésentation de la société Oney : Histoire, services et innovations" id="{C3D3C3F7-3A1E-425D-9783-A0A69CE7F8E1}">
          <p14:sldIdLst>
            <p14:sldId id="2561"/>
            <p14:sldId id="2562"/>
          </p14:sldIdLst>
        </p14:section>
        <p14:section name="Introduction à la société Oney" id="{F1DAE9D9-7058-4821-957B-57DE38E8EFFB}">
          <p14:sldIdLst>
            <p14:sldId id="2563"/>
            <p14:sldId id="2564"/>
            <p14:sldId id="2565"/>
            <p14:sldId id="2566"/>
          </p14:sldIdLst>
        </p14:section>
        <p14:section name="Services financiers proposés par Oney" id="{8E2F59AD-C1CA-4FC6-97FC-2A8212F29F8E}">
          <p14:sldIdLst>
            <p14:sldId id="2567"/>
            <p14:sldId id="2568"/>
            <p14:sldId id="2569"/>
            <p14:sldId id="2570"/>
          </p14:sldIdLst>
        </p14:section>
        <p14:section name="Innovation et technologies chez Oney" id="{1BB2D886-A673-493C-8DA4-9AC787B1A2A6}">
          <p14:sldIdLst>
            <p14:sldId id="2571"/>
            <p14:sldId id="2572"/>
            <p14:sldId id="2573"/>
            <p14:sldId id="2574"/>
          </p14:sldIdLst>
        </p14:section>
        <p14:section name="Engagement responsable et durable" id="{8E2509DE-7ACA-4E4E-96AB-AE3EC24E845C}">
          <p14:sldIdLst>
            <p14:sldId id="2575"/>
            <p14:sldId id="2576"/>
            <p14:sldId id="2577"/>
            <p14:sldId id="2578"/>
          </p14:sldIdLst>
        </p14:section>
        <p14:section name="Perspectives d'avenir et développement" id="{5E31DFD4-BC2D-415E-8D48-97596CFC34F3}">
          <p14:sldIdLst>
            <p14:sldId id="2579"/>
            <p14:sldId id="2580"/>
            <p14:sldId id="2581"/>
            <p14:sldId id="2582"/>
          </p14:sldIdLst>
        </p14:section>
        <p14:section name="Conclusion" id="{090DDFDC-1404-49EF-A2DE-AA7720EBAF84}">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5" autoAdjust="0"/>
    <p:restoredTop sz="94660"/>
  </p:normalViewPr>
  <p:slideViewPr>
    <p:cSldViewPr snapToGrid="0">
      <p:cViewPr varScale="1">
        <p:scale>
          <a:sx n="142" d="100"/>
          <a:sy n="142" d="100"/>
        </p:scale>
        <p:origin x="3156" y="34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ata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ata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9BBC1-98E8-4CAA-9E7B-33E6268777F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928A28B7-FDC0-4371-B4D5-AA7CD330DF5F}">
      <dgm:prSet/>
      <dgm:spPr/>
      <dgm:t>
        <a:bodyPr/>
        <a:lstStyle/>
        <a:p>
          <a:pPr>
            <a:lnSpc>
              <a:spcPct val="100000"/>
            </a:lnSpc>
            <a:defRPr b="1"/>
          </a:pPr>
          <a:r>
            <a:rPr lang="en-US"/>
            <a:t>Solutions de paiement fluides</a:t>
          </a:r>
        </a:p>
      </dgm:t>
    </dgm:pt>
    <dgm:pt modelId="{7A1BFB91-C41C-437A-A836-7CA1B5B1B9D9}" type="parTrans" cxnId="{CAAB9812-3E59-4014-9ACE-055F7D773512}">
      <dgm:prSet/>
      <dgm:spPr/>
      <dgm:t>
        <a:bodyPr/>
        <a:lstStyle/>
        <a:p>
          <a:endParaRPr lang="en-US"/>
        </a:p>
      </dgm:t>
    </dgm:pt>
    <dgm:pt modelId="{E8578301-8AC7-4797-892F-91CC02ED8B68}" type="sibTrans" cxnId="{CAAB9812-3E59-4014-9ACE-055F7D773512}">
      <dgm:prSet/>
      <dgm:spPr/>
      <dgm:t>
        <a:bodyPr/>
        <a:lstStyle/>
        <a:p>
          <a:pPr>
            <a:lnSpc>
              <a:spcPct val="100000"/>
            </a:lnSpc>
            <a:defRPr b="1"/>
          </a:pPr>
          <a:endParaRPr lang="en-US"/>
        </a:p>
      </dgm:t>
    </dgm:pt>
    <dgm:pt modelId="{662B0277-C5A6-4155-913E-79405CC3C2D1}">
      <dgm:prSet/>
      <dgm:spPr/>
      <dgm:t>
        <a:bodyPr/>
        <a:lstStyle/>
        <a:p>
          <a:pPr>
            <a:lnSpc>
              <a:spcPct val="100000"/>
            </a:lnSpc>
          </a:pPr>
          <a:r>
            <a:rPr lang="en-US"/>
            <a:t>Les solutions de paiement d'Oney facilitent des transactions rapides et sécurisées pour les entreprises et les consommateurs.</a:t>
          </a:r>
        </a:p>
      </dgm:t>
    </dgm:pt>
    <dgm:pt modelId="{40B38F3C-6BD8-4572-8117-5B61E3D1FC8E}" type="parTrans" cxnId="{26336225-C793-400D-84BD-F53B04908D4B}">
      <dgm:prSet/>
      <dgm:spPr/>
      <dgm:t>
        <a:bodyPr/>
        <a:lstStyle/>
        <a:p>
          <a:endParaRPr lang="en-US"/>
        </a:p>
      </dgm:t>
    </dgm:pt>
    <dgm:pt modelId="{BBC45ADC-3387-4C00-A369-7917809847A8}" type="sibTrans" cxnId="{26336225-C793-400D-84BD-F53B04908D4B}">
      <dgm:prSet/>
      <dgm:spPr/>
      <dgm:t>
        <a:bodyPr/>
        <a:lstStyle/>
        <a:p>
          <a:endParaRPr lang="en-US"/>
        </a:p>
      </dgm:t>
    </dgm:pt>
    <dgm:pt modelId="{DDC3937C-44C5-451B-AE39-16849959DF0B}">
      <dgm:prSet/>
      <dgm:spPr/>
      <dgm:t>
        <a:bodyPr/>
        <a:lstStyle/>
        <a:p>
          <a:pPr>
            <a:lnSpc>
              <a:spcPct val="100000"/>
            </a:lnSpc>
            <a:defRPr b="1"/>
          </a:pPr>
          <a:r>
            <a:rPr lang="en-US"/>
            <a:t>Paiement fractionné</a:t>
          </a:r>
        </a:p>
      </dgm:t>
    </dgm:pt>
    <dgm:pt modelId="{9ACF34DF-688D-40E6-A968-CE1746F3CC95}" type="parTrans" cxnId="{05DFEF80-9549-476F-919F-9732655056CE}">
      <dgm:prSet/>
      <dgm:spPr/>
      <dgm:t>
        <a:bodyPr/>
        <a:lstStyle/>
        <a:p>
          <a:endParaRPr lang="en-US"/>
        </a:p>
      </dgm:t>
    </dgm:pt>
    <dgm:pt modelId="{DF6801B7-407E-4AEF-9AA1-87BD1D3BE74B}" type="sibTrans" cxnId="{05DFEF80-9549-476F-919F-9732655056CE}">
      <dgm:prSet/>
      <dgm:spPr/>
      <dgm:t>
        <a:bodyPr/>
        <a:lstStyle/>
        <a:p>
          <a:pPr>
            <a:lnSpc>
              <a:spcPct val="100000"/>
            </a:lnSpc>
            <a:defRPr b="1"/>
          </a:pPr>
          <a:endParaRPr lang="en-US"/>
        </a:p>
      </dgm:t>
    </dgm:pt>
    <dgm:pt modelId="{41E32537-CB4A-409C-AB73-C73313A1BF9A}">
      <dgm:prSet/>
      <dgm:spPr/>
      <dgm:t>
        <a:bodyPr/>
        <a:lstStyle/>
        <a:p>
          <a:pPr>
            <a:lnSpc>
              <a:spcPct val="100000"/>
            </a:lnSpc>
          </a:pPr>
          <a:r>
            <a:rPr lang="en-US"/>
            <a:t>Oney propose des options de paiement fractionné, permettant aux consommateurs de gérer leurs achats plus facilement.</a:t>
          </a:r>
        </a:p>
      </dgm:t>
    </dgm:pt>
    <dgm:pt modelId="{E7F14087-81DB-41FA-ACE9-35FF15858EFB}" type="parTrans" cxnId="{C86AF22A-CF0C-4549-87B8-20D7B4AD60D7}">
      <dgm:prSet/>
      <dgm:spPr/>
      <dgm:t>
        <a:bodyPr/>
        <a:lstStyle/>
        <a:p>
          <a:endParaRPr lang="en-US"/>
        </a:p>
      </dgm:t>
    </dgm:pt>
    <dgm:pt modelId="{D5ED258A-2377-41C5-8487-3F9BA512BE31}" type="sibTrans" cxnId="{C86AF22A-CF0C-4549-87B8-20D7B4AD60D7}">
      <dgm:prSet/>
      <dgm:spPr/>
      <dgm:t>
        <a:bodyPr/>
        <a:lstStyle/>
        <a:p>
          <a:endParaRPr lang="en-US"/>
        </a:p>
      </dgm:t>
    </dgm:pt>
    <dgm:pt modelId="{99F0988E-2174-4744-915D-FDC7BED17DC9}">
      <dgm:prSet/>
      <dgm:spPr/>
      <dgm:t>
        <a:bodyPr/>
        <a:lstStyle/>
        <a:p>
          <a:pPr>
            <a:lnSpc>
              <a:spcPct val="100000"/>
            </a:lnSpc>
            <a:defRPr b="1"/>
          </a:pPr>
          <a:r>
            <a:rPr lang="en-US"/>
            <a:t>Cartes de crédit personnalisées</a:t>
          </a:r>
        </a:p>
      </dgm:t>
    </dgm:pt>
    <dgm:pt modelId="{11970CBF-9CF6-4730-8139-FF12F2814D56}" type="parTrans" cxnId="{2680402C-518A-469E-A8D6-417209F9A0F7}">
      <dgm:prSet/>
      <dgm:spPr/>
      <dgm:t>
        <a:bodyPr/>
        <a:lstStyle/>
        <a:p>
          <a:endParaRPr lang="en-US"/>
        </a:p>
      </dgm:t>
    </dgm:pt>
    <dgm:pt modelId="{265F9C6F-8059-445C-B5BF-EA6B37A846C2}" type="sibTrans" cxnId="{2680402C-518A-469E-A8D6-417209F9A0F7}">
      <dgm:prSet/>
      <dgm:spPr/>
      <dgm:t>
        <a:bodyPr/>
        <a:lstStyle/>
        <a:p>
          <a:endParaRPr lang="en-US"/>
        </a:p>
      </dgm:t>
    </dgm:pt>
    <dgm:pt modelId="{E3906F1D-850B-4295-91B2-6AB31C27337E}">
      <dgm:prSet/>
      <dgm:spPr/>
      <dgm:t>
        <a:bodyPr/>
        <a:lstStyle/>
        <a:p>
          <a:pPr>
            <a:lnSpc>
              <a:spcPct val="100000"/>
            </a:lnSpc>
          </a:pPr>
          <a:r>
            <a:rPr lang="en-US"/>
            <a:t>Les cartes de crédit personnalisées d'Oney offrent aux utilisateurs une flexibilité et un contrôle accrus sur leurs dépenses.</a:t>
          </a:r>
        </a:p>
      </dgm:t>
    </dgm:pt>
    <dgm:pt modelId="{E6A388DE-D120-432F-95E3-AFFD6367E1B5}" type="parTrans" cxnId="{39136B15-4D26-466F-AC86-08EAB772988F}">
      <dgm:prSet/>
      <dgm:spPr/>
      <dgm:t>
        <a:bodyPr/>
        <a:lstStyle/>
        <a:p>
          <a:endParaRPr lang="en-US"/>
        </a:p>
      </dgm:t>
    </dgm:pt>
    <dgm:pt modelId="{3268814A-5A19-4CE1-AB47-3D78F2175BCF}" type="sibTrans" cxnId="{39136B15-4D26-466F-AC86-08EAB772988F}">
      <dgm:prSet/>
      <dgm:spPr/>
      <dgm:t>
        <a:bodyPr/>
        <a:lstStyle/>
        <a:p>
          <a:endParaRPr lang="en-US"/>
        </a:p>
      </dgm:t>
    </dgm:pt>
    <dgm:pt modelId="{4642499F-67C2-474B-AF66-7D783118B431}" type="pres">
      <dgm:prSet presAssocID="{9839BBC1-98E8-4CAA-9E7B-33E6268777F2}" presName="Root" presStyleCnt="0">
        <dgm:presLayoutVars>
          <dgm:dir/>
          <dgm:resizeHandles val="exact"/>
        </dgm:presLayoutVars>
      </dgm:prSet>
      <dgm:spPr/>
    </dgm:pt>
    <dgm:pt modelId="{76EDC6E9-1237-43B8-A3B6-234413B97BC5}" type="pres">
      <dgm:prSet presAssocID="{928A28B7-FDC0-4371-B4D5-AA7CD330DF5F}" presName="Composite" presStyleCnt="0"/>
      <dgm:spPr/>
    </dgm:pt>
    <dgm:pt modelId="{BDF20B3B-0842-4B97-A69D-C582D264BF88}" type="pres">
      <dgm:prSet presAssocID="{928A28B7-FDC0-4371-B4D5-AA7CD330DF5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097" r="22904" b="1"/>
          <a:stretch/>
        </a:blipFill>
      </dgm:spPr>
      <dgm:extLst>
        <a:ext uri="{E40237B7-FDA0-4F09-8148-C483321AD2D9}">
          <dgm14:cNvPr xmlns:dgm14="http://schemas.microsoft.com/office/drawing/2010/diagram" id="0" name="" descr="Concept numérique qui montre l’optimisation de la sécurité du réseau et la technologie Internet  "/>
        </a:ext>
      </dgm:extLst>
    </dgm:pt>
    <dgm:pt modelId="{39B1372C-BF92-4D2C-93E9-45BDDFBB04FA}" type="pres">
      <dgm:prSet presAssocID="{928A28B7-FDC0-4371-B4D5-AA7CD330DF5F}" presName="Subtitle" presStyleLbl="revTx" presStyleIdx="0" presStyleCnt="6">
        <dgm:presLayoutVars>
          <dgm:chMax val="0"/>
          <dgm:bulletEnabled/>
        </dgm:presLayoutVars>
      </dgm:prSet>
      <dgm:spPr/>
    </dgm:pt>
    <dgm:pt modelId="{6DF72A04-11EA-46E4-937D-6ADA0592EC7B}" type="pres">
      <dgm:prSet presAssocID="{928A28B7-FDC0-4371-B4D5-AA7CD330DF5F}" presName="Description" presStyleLbl="revTx" presStyleIdx="1" presStyleCnt="6">
        <dgm:presLayoutVars>
          <dgm:bulletEnabled/>
        </dgm:presLayoutVars>
      </dgm:prSet>
      <dgm:spPr/>
    </dgm:pt>
    <dgm:pt modelId="{FD470312-C5A2-4C08-9347-B287B4BEC60D}" type="pres">
      <dgm:prSet presAssocID="{E8578301-8AC7-4797-892F-91CC02ED8B68}" presName="sibTrans" presStyleLbl="sibTrans2D1" presStyleIdx="0" presStyleCnt="0"/>
      <dgm:spPr/>
    </dgm:pt>
    <dgm:pt modelId="{24BFA3B7-39F1-4616-8315-A295FE70A6EC}" type="pres">
      <dgm:prSet presAssocID="{DDC3937C-44C5-451B-AE39-16849959DF0B}" presName="Composite" presStyleCnt="0"/>
      <dgm:spPr/>
    </dgm:pt>
    <dgm:pt modelId="{EB762243-BE85-4696-87C0-F68FFA9065F1}" type="pres">
      <dgm:prSet presAssocID="{DDC3937C-44C5-451B-AE39-16849959DF0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114" r="31140" b="6"/>
          <a:stretch/>
        </a:blipFill>
      </dgm:spPr>
      <dgm:extLst>
        <a:ext uri="{E40237B7-FDA0-4F09-8148-C483321AD2D9}">
          <dgm14:cNvPr xmlns:dgm14="http://schemas.microsoft.com/office/drawing/2010/diagram" id="0" name="" descr="Payer sans contact avec smartphone"/>
        </a:ext>
      </dgm:extLst>
    </dgm:pt>
    <dgm:pt modelId="{0B6EF79F-70EF-4CF4-91B9-B684B32068D0}" type="pres">
      <dgm:prSet presAssocID="{DDC3937C-44C5-451B-AE39-16849959DF0B}" presName="Subtitle" presStyleLbl="revTx" presStyleIdx="2" presStyleCnt="6">
        <dgm:presLayoutVars>
          <dgm:chMax val="0"/>
          <dgm:bulletEnabled/>
        </dgm:presLayoutVars>
      </dgm:prSet>
      <dgm:spPr/>
    </dgm:pt>
    <dgm:pt modelId="{0A171832-BA35-4063-976A-90B9AFD864CB}" type="pres">
      <dgm:prSet presAssocID="{DDC3937C-44C5-451B-AE39-16849959DF0B}" presName="Description" presStyleLbl="revTx" presStyleIdx="3" presStyleCnt="6">
        <dgm:presLayoutVars>
          <dgm:bulletEnabled/>
        </dgm:presLayoutVars>
      </dgm:prSet>
      <dgm:spPr/>
    </dgm:pt>
    <dgm:pt modelId="{77F24361-1344-4D95-A5D8-455E3D416B17}" type="pres">
      <dgm:prSet presAssocID="{DF6801B7-407E-4AEF-9AA1-87BD1D3BE74B}" presName="sibTrans" presStyleLbl="sibTrans2D1" presStyleIdx="0" presStyleCnt="0"/>
      <dgm:spPr/>
    </dgm:pt>
    <dgm:pt modelId="{820D97E6-25E3-490E-958E-5D002ECE17BC}" type="pres">
      <dgm:prSet presAssocID="{99F0988E-2174-4744-915D-FDC7BED17DC9}" presName="Composite" presStyleCnt="0"/>
      <dgm:spPr/>
    </dgm:pt>
    <dgm:pt modelId="{164954DE-3612-4FD4-8256-6D485BCBACC2}" type="pres">
      <dgm:prSet presAssocID="{99F0988E-2174-4744-915D-FDC7BED17DC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8880" r="21120" b="1"/>
          <a:stretch/>
        </a:blipFill>
      </dgm:spPr>
      <dgm:extLst>
        <a:ext uri="{E40237B7-FDA0-4F09-8148-C483321AD2D9}">
          <dgm14:cNvPr xmlns:dgm14="http://schemas.microsoft.com/office/drawing/2010/diagram" id="0" name="" descr="Deux cartes de crédit sur fond blanc."/>
        </a:ext>
      </dgm:extLst>
    </dgm:pt>
    <dgm:pt modelId="{73EA5910-2F5E-4AFA-B6DA-755996FA8076}" type="pres">
      <dgm:prSet presAssocID="{99F0988E-2174-4744-915D-FDC7BED17DC9}" presName="Subtitle" presStyleLbl="revTx" presStyleIdx="4" presStyleCnt="6">
        <dgm:presLayoutVars>
          <dgm:chMax val="0"/>
          <dgm:bulletEnabled/>
        </dgm:presLayoutVars>
      </dgm:prSet>
      <dgm:spPr/>
    </dgm:pt>
    <dgm:pt modelId="{433EFF05-AB31-418C-847E-DC33F8B4C8B6}" type="pres">
      <dgm:prSet presAssocID="{99F0988E-2174-4744-915D-FDC7BED17DC9}" presName="Description" presStyleLbl="revTx" presStyleIdx="5" presStyleCnt="6">
        <dgm:presLayoutVars>
          <dgm:bulletEnabled/>
        </dgm:presLayoutVars>
      </dgm:prSet>
      <dgm:spPr/>
    </dgm:pt>
  </dgm:ptLst>
  <dgm:cxnLst>
    <dgm:cxn modelId="{CAAB9812-3E59-4014-9ACE-055F7D773512}" srcId="{9839BBC1-98E8-4CAA-9E7B-33E6268777F2}" destId="{928A28B7-FDC0-4371-B4D5-AA7CD330DF5F}" srcOrd="0" destOrd="0" parTransId="{7A1BFB91-C41C-437A-A836-7CA1B5B1B9D9}" sibTransId="{E8578301-8AC7-4797-892F-91CC02ED8B68}"/>
    <dgm:cxn modelId="{20FB9A14-359E-45CD-892F-E32F651A2A6E}" type="presOf" srcId="{9839BBC1-98E8-4CAA-9E7B-33E6268777F2}" destId="{4642499F-67C2-474B-AF66-7D783118B431}" srcOrd="0" destOrd="0" presId="urn:microsoft.com/office/officeart/2024/3/layout/verticalVisualTextBlock1"/>
    <dgm:cxn modelId="{39136B15-4D26-466F-AC86-08EAB772988F}" srcId="{99F0988E-2174-4744-915D-FDC7BED17DC9}" destId="{E3906F1D-850B-4295-91B2-6AB31C27337E}" srcOrd="0" destOrd="0" parTransId="{E6A388DE-D120-432F-95E3-AFFD6367E1B5}" sibTransId="{3268814A-5A19-4CE1-AB47-3D78F2175BCF}"/>
    <dgm:cxn modelId="{26336225-C793-400D-84BD-F53B04908D4B}" srcId="{928A28B7-FDC0-4371-B4D5-AA7CD330DF5F}" destId="{662B0277-C5A6-4155-913E-79405CC3C2D1}" srcOrd="0" destOrd="0" parTransId="{40B38F3C-6BD8-4572-8117-5B61E3D1FC8E}" sibTransId="{BBC45ADC-3387-4C00-A369-7917809847A8}"/>
    <dgm:cxn modelId="{C86AF22A-CF0C-4549-87B8-20D7B4AD60D7}" srcId="{DDC3937C-44C5-451B-AE39-16849959DF0B}" destId="{41E32537-CB4A-409C-AB73-C73313A1BF9A}" srcOrd="0" destOrd="0" parTransId="{E7F14087-81DB-41FA-ACE9-35FF15858EFB}" sibTransId="{D5ED258A-2377-41C5-8487-3F9BA512BE31}"/>
    <dgm:cxn modelId="{2680402C-518A-469E-A8D6-417209F9A0F7}" srcId="{9839BBC1-98E8-4CAA-9E7B-33E6268777F2}" destId="{99F0988E-2174-4744-915D-FDC7BED17DC9}" srcOrd="2" destOrd="0" parTransId="{11970CBF-9CF6-4730-8139-FF12F2814D56}" sibTransId="{265F9C6F-8059-445C-B5BF-EA6B37A846C2}"/>
    <dgm:cxn modelId="{682D5631-017D-4EBA-9391-B25E3C1C5DC9}" type="presOf" srcId="{DF6801B7-407E-4AEF-9AA1-87BD1D3BE74B}" destId="{77F24361-1344-4D95-A5D8-455E3D416B17}" srcOrd="0" destOrd="0" presId="urn:microsoft.com/office/officeart/2024/3/layout/verticalVisualTextBlock1"/>
    <dgm:cxn modelId="{AED2AE36-AA42-4D05-B0C1-09B963F1DAD6}" type="presOf" srcId="{662B0277-C5A6-4155-913E-79405CC3C2D1}" destId="{6DF72A04-11EA-46E4-937D-6ADA0592EC7B}" srcOrd="0" destOrd="0" presId="urn:microsoft.com/office/officeart/2024/3/layout/verticalVisualTextBlock1"/>
    <dgm:cxn modelId="{1B151B3B-2081-4A24-8DC3-42A14436D326}" type="presOf" srcId="{928A28B7-FDC0-4371-B4D5-AA7CD330DF5F}" destId="{39B1372C-BF92-4D2C-93E9-45BDDFBB04FA}" srcOrd="0" destOrd="0" presId="urn:microsoft.com/office/officeart/2024/3/layout/verticalVisualTextBlock1"/>
    <dgm:cxn modelId="{C422F33E-181D-4C2C-8172-01B4FA512EE1}" type="presOf" srcId="{E8578301-8AC7-4797-892F-91CC02ED8B68}" destId="{FD470312-C5A2-4C08-9347-B287B4BEC60D}" srcOrd="0" destOrd="0" presId="urn:microsoft.com/office/officeart/2024/3/layout/verticalVisualTextBlock1"/>
    <dgm:cxn modelId="{3BF3256C-6E5F-4CF2-95F2-A8251AD2B3E4}" type="presOf" srcId="{99F0988E-2174-4744-915D-FDC7BED17DC9}" destId="{73EA5910-2F5E-4AFA-B6DA-755996FA8076}" srcOrd="0" destOrd="0" presId="urn:microsoft.com/office/officeart/2024/3/layout/verticalVisualTextBlock1"/>
    <dgm:cxn modelId="{05DFEF80-9549-476F-919F-9732655056CE}" srcId="{9839BBC1-98E8-4CAA-9E7B-33E6268777F2}" destId="{DDC3937C-44C5-451B-AE39-16849959DF0B}" srcOrd="1" destOrd="0" parTransId="{9ACF34DF-688D-40E6-A968-CE1746F3CC95}" sibTransId="{DF6801B7-407E-4AEF-9AA1-87BD1D3BE74B}"/>
    <dgm:cxn modelId="{1BF38CD1-E5C4-4687-B6A7-476E6537D134}" type="presOf" srcId="{41E32537-CB4A-409C-AB73-C73313A1BF9A}" destId="{0A171832-BA35-4063-976A-90B9AFD864CB}" srcOrd="0" destOrd="0" presId="urn:microsoft.com/office/officeart/2024/3/layout/verticalVisualTextBlock1"/>
    <dgm:cxn modelId="{E6C69ED1-20F8-46D4-A071-904613A45978}" type="presOf" srcId="{DDC3937C-44C5-451B-AE39-16849959DF0B}" destId="{0B6EF79F-70EF-4CF4-91B9-B684B32068D0}" srcOrd="0" destOrd="0" presId="urn:microsoft.com/office/officeart/2024/3/layout/verticalVisualTextBlock1"/>
    <dgm:cxn modelId="{C76CC0E8-D29B-46B1-B02D-980158927991}" type="presOf" srcId="{E3906F1D-850B-4295-91B2-6AB31C27337E}" destId="{433EFF05-AB31-418C-847E-DC33F8B4C8B6}" srcOrd="0" destOrd="0" presId="urn:microsoft.com/office/officeart/2024/3/layout/verticalVisualTextBlock1"/>
    <dgm:cxn modelId="{F1D46828-43C4-4569-A284-967BBF0ED4CF}" type="presParOf" srcId="{4642499F-67C2-474B-AF66-7D783118B431}" destId="{76EDC6E9-1237-43B8-A3B6-234413B97BC5}" srcOrd="0" destOrd="0" presId="urn:microsoft.com/office/officeart/2024/3/layout/verticalVisualTextBlock1"/>
    <dgm:cxn modelId="{6D2C3EC8-5513-45C5-958A-A71758CA6675}" type="presParOf" srcId="{76EDC6E9-1237-43B8-A3B6-234413B97BC5}" destId="{BDF20B3B-0842-4B97-A69D-C582D264BF88}" srcOrd="0" destOrd="0" presId="urn:microsoft.com/office/officeart/2024/3/layout/verticalVisualTextBlock1"/>
    <dgm:cxn modelId="{5B50DD3B-E715-4D09-97A0-2E064867C83A}" type="presParOf" srcId="{76EDC6E9-1237-43B8-A3B6-234413B97BC5}" destId="{39B1372C-BF92-4D2C-93E9-45BDDFBB04FA}" srcOrd="1" destOrd="0" presId="urn:microsoft.com/office/officeart/2024/3/layout/verticalVisualTextBlock1"/>
    <dgm:cxn modelId="{29C5A5FD-C1C6-4F9D-897D-B5333DB19E0C}" type="presParOf" srcId="{76EDC6E9-1237-43B8-A3B6-234413B97BC5}" destId="{6DF72A04-11EA-46E4-937D-6ADA0592EC7B}" srcOrd="2" destOrd="0" presId="urn:microsoft.com/office/officeart/2024/3/layout/verticalVisualTextBlock1"/>
    <dgm:cxn modelId="{25199A8C-7E46-4883-B9E7-832DB7869E98}" type="presParOf" srcId="{4642499F-67C2-474B-AF66-7D783118B431}" destId="{FD470312-C5A2-4C08-9347-B287B4BEC60D}" srcOrd="1" destOrd="0" presId="urn:microsoft.com/office/officeart/2024/3/layout/verticalVisualTextBlock1"/>
    <dgm:cxn modelId="{CFA47C50-AF60-41F9-A6BE-FEA214497B8C}" type="presParOf" srcId="{4642499F-67C2-474B-AF66-7D783118B431}" destId="{24BFA3B7-39F1-4616-8315-A295FE70A6EC}" srcOrd="2" destOrd="0" presId="urn:microsoft.com/office/officeart/2024/3/layout/verticalVisualTextBlock1"/>
    <dgm:cxn modelId="{6F75995A-8BDA-483F-B83A-C37E406A7E49}" type="presParOf" srcId="{24BFA3B7-39F1-4616-8315-A295FE70A6EC}" destId="{EB762243-BE85-4696-87C0-F68FFA9065F1}" srcOrd="0" destOrd="0" presId="urn:microsoft.com/office/officeart/2024/3/layout/verticalVisualTextBlock1"/>
    <dgm:cxn modelId="{F72C51FF-EFCE-450B-8386-8F3DDCD8BE16}" type="presParOf" srcId="{24BFA3B7-39F1-4616-8315-A295FE70A6EC}" destId="{0B6EF79F-70EF-4CF4-91B9-B684B32068D0}" srcOrd="1" destOrd="0" presId="urn:microsoft.com/office/officeart/2024/3/layout/verticalVisualTextBlock1"/>
    <dgm:cxn modelId="{BED2A654-811B-4EE4-BDC2-7AA14158972A}" type="presParOf" srcId="{24BFA3B7-39F1-4616-8315-A295FE70A6EC}" destId="{0A171832-BA35-4063-976A-90B9AFD864CB}" srcOrd="2" destOrd="0" presId="urn:microsoft.com/office/officeart/2024/3/layout/verticalVisualTextBlock1"/>
    <dgm:cxn modelId="{E948B39B-A895-47A9-9A82-D516FB34D7BA}" type="presParOf" srcId="{4642499F-67C2-474B-AF66-7D783118B431}" destId="{77F24361-1344-4D95-A5D8-455E3D416B17}" srcOrd="3" destOrd="0" presId="urn:microsoft.com/office/officeart/2024/3/layout/verticalVisualTextBlock1"/>
    <dgm:cxn modelId="{6F9E8A9D-055C-49C9-93FA-B65EA524C388}" type="presParOf" srcId="{4642499F-67C2-474B-AF66-7D783118B431}" destId="{820D97E6-25E3-490E-958E-5D002ECE17BC}" srcOrd="4" destOrd="0" presId="urn:microsoft.com/office/officeart/2024/3/layout/verticalVisualTextBlock1"/>
    <dgm:cxn modelId="{41621F10-9FAF-42BA-AD24-C57416D341B5}" type="presParOf" srcId="{820D97E6-25E3-490E-958E-5D002ECE17BC}" destId="{164954DE-3612-4FD4-8256-6D485BCBACC2}" srcOrd="0" destOrd="0" presId="urn:microsoft.com/office/officeart/2024/3/layout/verticalVisualTextBlock1"/>
    <dgm:cxn modelId="{21D74A3D-0F40-4457-8B7D-E98B814A0FC1}" type="presParOf" srcId="{820D97E6-25E3-490E-958E-5D002ECE17BC}" destId="{73EA5910-2F5E-4AFA-B6DA-755996FA8076}" srcOrd="1" destOrd="0" presId="urn:microsoft.com/office/officeart/2024/3/layout/verticalVisualTextBlock1"/>
    <dgm:cxn modelId="{D6AF1F21-C53E-410F-A68C-39B184554915}" type="presParOf" srcId="{820D97E6-25E3-490E-958E-5D002ECE17BC}" destId="{433EFF05-AB31-418C-847E-DC33F8B4C8B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026A9-BD8D-4B7B-B36B-7AF11454B795}"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52A3348C-76EE-4D14-A991-53CF591CE0DA}">
      <dgm:prSet/>
      <dgm:spPr/>
      <dgm:t>
        <a:bodyPr/>
        <a:lstStyle/>
        <a:p>
          <a:pPr>
            <a:lnSpc>
              <a:spcPct val="100000"/>
            </a:lnSpc>
            <a:defRPr b="1"/>
          </a:pPr>
          <a:r>
            <a:rPr lang="en-US"/>
            <a:t>Accès à de nouvelles technologies</a:t>
          </a:r>
        </a:p>
      </dgm:t>
    </dgm:pt>
    <dgm:pt modelId="{5F853571-E76C-4CC7-8D10-6A8A81E5676C}" type="parTrans" cxnId="{40C1B740-A885-424C-A489-3AB9FB7CD712}">
      <dgm:prSet/>
      <dgm:spPr/>
      <dgm:t>
        <a:bodyPr/>
        <a:lstStyle/>
        <a:p>
          <a:endParaRPr lang="en-US"/>
        </a:p>
      </dgm:t>
    </dgm:pt>
    <dgm:pt modelId="{2DB0E93D-ED7C-4C9F-91AB-2D365DB07961}" type="sibTrans" cxnId="{40C1B740-A885-424C-A489-3AB9FB7CD712}">
      <dgm:prSet/>
      <dgm:spPr/>
      <dgm:t>
        <a:bodyPr/>
        <a:lstStyle/>
        <a:p>
          <a:pPr>
            <a:lnSpc>
              <a:spcPct val="100000"/>
            </a:lnSpc>
            <a:defRPr b="1"/>
          </a:pPr>
          <a:endParaRPr lang="en-US"/>
        </a:p>
      </dgm:t>
    </dgm:pt>
    <dgm:pt modelId="{BD5A21BE-581D-4A71-9642-5CE6E7D47679}">
      <dgm:prSet/>
      <dgm:spPr/>
      <dgm:t>
        <a:bodyPr/>
        <a:lstStyle/>
        <a:p>
          <a:pPr>
            <a:lnSpc>
              <a:spcPct val="100000"/>
            </a:lnSpc>
          </a:pPr>
          <a:r>
            <a:rPr lang="en-US"/>
            <a:t>Les partenariats technologiques permettent à Oney d'accéder à des innovations qui améliorent ses services financiers.</a:t>
          </a:r>
        </a:p>
      </dgm:t>
    </dgm:pt>
    <dgm:pt modelId="{D5E90674-AB87-40D1-8908-DB1BA3FDDCE9}" type="parTrans" cxnId="{B85A90AA-144D-466B-AA87-CBF495801BEC}">
      <dgm:prSet/>
      <dgm:spPr/>
      <dgm:t>
        <a:bodyPr/>
        <a:lstStyle/>
        <a:p>
          <a:endParaRPr lang="en-US"/>
        </a:p>
      </dgm:t>
    </dgm:pt>
    <dgm:pt modelId="{03F6A931-4E4D-45F5-B6B3-C5997B5736EB}" type="sibTrans" cxnId="{B85A90AA-144D-466B-AA87-CBF495801BEC}">
      <dgm:prSet/>
      <dgm:spPr/>
      <dgm:t>
        <a:bodyPr/>
        <a:lstStyle/>
        <a:p>
          <a:endParaRPr lang="en-US"/>
        </a:p>
      </dgm:t>
    </dgm:pt>
    <dgm:pt modelId="{5CFC12F9-867A-4942-895B-FB7AD8691787}">
      <dgm:prSet/>
      <dgm:spPr/>
      <dgm:t>
        <a:bodyPr/>
        <a:lstStyle/>
        <a:p>
          <a:pPr>
            <a:lnSpc>
              <a:spcPct val="100000"/>
            </a:lnSpc>
            <a:defRPr b="1"/>
          </a:pPr>
          <a:r>
            <a:rPr lang="en-US"/>
            <a:t>Renforcement de l'innovation</a:t>
          </a:r>
        </a:p>
      </dgm:t>
    </dgm:pt>
    <dgm:pt modelId="{7239E5ED-0343-4AC6-BDE0-198AC4680339}" type="parTrans" cxnId="{5A45FB67-E129-4E48-880E-572F1159305B}">
      <dgm:prSet/>
      <dgm:spPr/>
      <dgm:t>
        <a:bodyPr/>
        <a:lstStyle/>
        <a:p>
          <a:endParaRPr lang="en-US"/>
        </a:p>
      </dgm:t>
    </dgm:pt>
    <dgm:pt modelId="{7FD608F4-D3A1-4AE4-9E7E-1A853DBFADF4}" type="sibTrans" cxnId="{5A45FB67-E129-4E48-880E-572F1159305B}">
      <dgm:prSet/>
      <dgm:spPr/>
      <dgm:t>
        <a:bodyPr/>
        <a:lstStyle/>
        <a:p>
          <a:pPr>
            <a:lnSpc>
              <a:spcPct val="100000"/>
            </a:lnSpc>
            <a:defRPr b="1"/>
          </a:pPr>
          <a:endParaRPr lang="en-US"/>
        </a:p>
      </dgm:t>
    </dgm:pt>
    <dgm:pt modelId="{05942A80-BD78-4D34-A89C-462019838816}">
      <dgm:prSet/>
      <dgm:spPr/>
      <dgm:t>
        <a:bodyPr/>
        <a:lstStyle/>
        <a:p>
          <a:pPr>
            <a:lnSpc>
              <a:spcPct val="100000"/>
            </a:lnSpc>
          </a:pPr>
          <a:r>
            <a:rPr lang="en-US"/>
            <a:t>Collaborer avec des partenaires externes renforce les capacités d'innovation d'Oney et lui permet de progresser rapidement.</a:t>
          </a:r>
        </a:p>
      </dgm:t>
    </dgm:pt>
    <dgm:pt modelId="{891A84E1-422A-498A-AF3E-22489C2BACB9}" type="parTrans" cxnId="{663C84BB-9E8B-4CCC-88FE-F175061B40E8}">
      <dgm:prSet/>
      <dgm:spPr/>
      <dgm:t>
        <a:bodyPr/>
        <a:lstStyle/>
        <a:p>
          <a:endParaRPr lang="en-US"/>
        </a:p>
      </dgm:t>
    </dgm:pt>
    <dgm:pt modelId="{A40C18C7-2507-456F-B87A-FCB943A13371}" type="sibTrans" cxnId="{663C84BB-9E8B-4CCC-88FE-F175061B40E8}">
      <dgm:prSet/>
      <dgm:spPr/>
      <dgm:t>
        <a:bodyPr/>
        <a:lstStyle/>
        <a:p>
          <a:endParaRPr lang="en-US"/>
        </a:p>
      </dgm:t>
    </dgm:pt>
    <dgm:pt modelId="{CF91EDA3-AFD6-419A-B794-93DAD8916FBB}">
      <dgm:prSet/>
      <dgm:spPr/>
      <dgm:t>
        <a:bodyPr/>
        <a:lstStyle/>
        <a:p>
          <a:pPr>
            <a:lnSpc>
              <a:spcPct val="100000"/>
            </a:lnSpc>
            <a:defRPr b="1"/>
          </a:pPr>
          <a:r>
            <a:rPr lang="en-US"/>
            <a:t>Solutions financières avancées</a:t>
          </a:r>
        </a:p>
      </dgm:t>
    </dgm:pt>
    <dgm:pt modelId="{CE89D8C2-E3B1-44DD-B1E1-C700B0C3126B}" type="parTrans" cxnId="{D36376DE-D55E-4A97-BAA4-FF5307C8F611}">
      <dgm:prSet/>
      <dgm:spPr/>
      <dgm:t>
        <a:bodyPr/>
        <a:lstStyle/>
        <a:p>
          <a:endParaRPr lang="en-US"/>
        </a:p>
      </dgm:t>
    </dgm:pt>
    <dgm:pt modelId="{8DB0B73C-6196-4F84-BD45-026182C37186}" type="sibTrans" cxnId="{D36376DE-D55E-4A97-BAA4-FF5307C8F611}">
      <dgm:prSet/>
      <dgm:spPr/>
      <dgm:t>
        <a:bodyPr/>
        <a:lstStyle/>
        <a:p>
          <a:endParaRPr lang="en-US"/>
        </a:p>
      </dgm:t>
    </dgm:pt>
    <dgm:pt modelId="{7872211D-0EDA-4F7C-AFDF-5C2E58E22119}">
      <dgm:prSet/>
      <dgm:spPr/>
      <dgm:t>
        <a:bodyPr/>
        <a:lstStyle/>
        <a:p>
          <a:pPr>
            <a:lnSpc>
              <a:spcPct val="100000"/>
            </a:lnSpc>
          </a:pPr>
          <a:r>
            <a:rPr lang="en-US"/>
            <a:t>Ces partenariats aident Oney à rester à la pointe des solutions financières face à un marché en évolution rapide.</a:t>
          </a:r>
        </a:p>
      </dgm:t>
    </dgm:pt>
    <dgm:pt modelId="{E2E4CE18-1CE6-43EB-A66B-5A9534BD3ACC}" type="parTrans" cxnId="{A1F92827-4468-4832-8A8E-4697EF8DC319}">
      <dgm:prSet/>
      <dgm:spPr/>
      <dgm:t>
        <a:bodyPr/>
        <a:lstStyle/>
        <a:p>
          <a:endParaRPr lang="en-US"/>
        </a:p>
      </dgm:t>
    </dgm:pt>
    <dgm:pt modelId="{6086BDF1-9BB4-438A-A8BC-E4457712CFA6}" type="sibTrans" cxnId="{A1F92827-4468-4832-8A8E-4697EF8DC319}">
      <dgm:prSet/>
      <dgm:spPr/>
      <dgm:t>
        <a:bodyPr/>
        <a:lstStyle/>
        <a:p>
          <a:endParaRPr lang="en-US"/>
        </a:p>
      </dgm:t>
    </dgm:pt>
    <dgm:pt modelId="{4413842D-46BC-41E4-B0E8-D218F29D825D}" type="pres">
      <dgm:prSet presAssocID="{9BB026A9-BD8D-4B7B-B36B-7AF11454B795}" presName="Root" presStyleCnt="0">
        <dgm:presLayoutVars>
          <dgm:dir/>
          <dgm:resizeHandles val="exact"/>
        </dgm:presLayoutVars>
      </dgm:prSet>
      <dgm:spPr/>
    </dgm:pt>
    <dgm:pt modelId="{0C112B38-69E8-498F-86AB-0D3758EF50B6}" type="pres">
      <dgm:prSet presAssocID="{52A3348C-76EE-4D14-A991-53CF591CE0DA}" presName="Composite" presStyleCnt="0"/>
      <dgm:spPr/>
    </dgm:pt>
    <dgm:pt modelId="{258F7BE4-4307-4B02-80A5-F4478BCDA514}" type="pres">
      <dgm:prSet presAssocID="{52A3348C-76EE-4D14-A991-53CF591CE0D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8482" r="24772" b="6"/>
          <a:stretch/>
        </a:blipFill>
      </dgm:spPr>
      <dgm:extLst>
        <a:ext uri="{E40237B7-FDA0-4F09-8148-C483321AD2D9}">
          <dgm14:cNvPr xmlns:dgm14="http://schemas.microsoft.com/office/drawing/2010/diagram" id="0" name="" descr="Graphique boursier. ( Prise de vue avec mise au point sélective )"/>
        </a:ext>
      </dgm:extLst>
    </dgm:pt>
    <dgm:pt modelId="{043EE1C4-65A1-409B-A60F-A322DCFC88FA}" type="pres">
      <dgm:prSet presAssocID="{52A3348C-76EE-4D14-A991-53CF591CE0DA}" presName="Subtitle" presStyleLbl="revTx" presStyleIdx="0" presStyleCnt="6">
        <dgm:presLayoutVars>
          <dgm:chMax val="0"/>
          <dgm:bulletEnabled/>
        </dgm:presLayoutVars>
      </dgm:prSet>
      <dgm:spPr/>
    </dgm:pt>
    <dgm:pt modelId="{670DC545-5364-4AF8-B64E-444B2D75CC13}" type="pres">
      <dgm:prSet presAssocID="{52A3348C-76EE-4D14-A991-53CF591CE0DA}" presName="Description" presStyleLbl="revTx" presStyleIdx="1" presStyleCnt="6">
        <dgm:presLayoutVars>
          <dgm:bulletEnabled/>
        </dgm:presLayoutVars>
      </dgm:prSet>
      <dgm:spPr/>
    </dgm:pt>
    <dgm:pt modelId="{4A09E83B-8387-4F9A-815D-1399D1A388B6}" type="pres">
      <dgm:prSet presAssocID="{2DB0E93D-ED7C-4C9F-91AB-2D365DB07961}" presName="sibTrans" presStyleLbl="sibTrans2D1" presStyleIdx="0" presStyleCnt="0"/>
      <dgm:spPr/>
    </dgm:pt>
    <dgm:pt modelId="{8B93B0FF-FE42-47F7-ACE6-3BD625D37FA5}" type="pres">
      <dgm:prSet presAssocID="{5CFC12F9-867A-4942-895B-FB7AD8691787}" presName="Composite" presStyleCnt="0"/>
      <dgm:spPr/>
    </dgm:pt>
    <dgm:pt modelId="{0E7ED384-EC1E-4E4F-94F7-82AF2CF87BC7}" type="pres">
      <dgm:prSet presAssocID="{5CFC12F9-867A-4942-895B-FB7AD869178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5805" r="7188" b="-9"/>
          <a:stretch/>
        </a:blipFill>
      </dgm:spPr>
      <dgm:extLst>
        <a:ext uri="{E40237B7-FDA0-4F09-8148-C483321AD2D9}">
          <dgm14:cNvPr xmlns:dgm14="http://schemas.microsoft.com/office/drawing/2010/diagram" id="0" name="" descr="Équipe commerciale formant des mots à partir de blocs d’alphabet."/>
        </a:ext>
      </dgm:extLst>
    </dgm:pt>
    <dgm:pt modelId="{BA4929CE-17D8-4FBE-B369-8691F0D2AD70}" type="pres">
      <dgm:prSet presAssocID="{5CFC12F9-867A-4942-895B-FB7AD8691787}" presName="Subtitle" presStyleLbl="revTx" presStyleIdx="2" presStyleCnt="6">
        <dgm:presLayoutVars>
          <dgm:chMax val="0"/>
          <dgm:bulletEnabled/>
        </dgm:presLayoutVars>
      </dgm:prSet>
      <dgm:spPr/>
    </dgm:pt>
    <dgm:pt modelId="{97ACC774-3338-41BB-87AE-06487F19EE38}" type="pres">
      <dgm:prSet presAssocID="{5CFC12F9-867A-4942-895B-FB7AD8691787}" presName="Description" presStyleLbl="revTx" presStyleIdx="3" presStyleCnt="6">
        <dgm:presLayoutVars>
          <dgm:bulletEnabled/>
        </dgm:presLayoutVars>
      </dgm:prSet>
      <dgm:spPr/>
    </dgm:pt>
    <dgm:pt modelId="{2D9AEBBD-8AD0-4F39-9725-F14940D4F911}" type="pres">
      <dgm:prSet presAssocID="{7FD608F4-D3A1-4AE4-9E7E-1A853DBFADF4}" presName="sibTrans" presStyleLbl="sibTrans2D1" presStyleIdx="0" presStyleCnt="0"/>
      <dgm:spPr/>
    </dgm:pt>
    <dgm:pt modelId="{A91D794A-C0C3-4BD0-AD3A-F8721DF9A058}" type="pres">
      <dgm:prSet presAssocID="{CF91EDA3-AFD6-419A-B794-93DAD8916FBB}" presName="Composite" presStyleCnt="0"/>
      <dgm:spPr/>
    </dgm:pt>
    <dgm:pt modelId="{742EF9F2-D4CD-426C-BBE0-9091FCD866BB}" type="pres">
      <dgm:prSet presAssocID="{CF91EDA3-AFD6-419A-B794-93DAD8916FB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3503" r="-6" b="-5"/>
          <a:stretch/>
        </a:blipFill>
      </dgm:spPr>
      <dgm:extLst>
        <a:ext uri="{E40237B7-FDA0-4F09-8148-C483321AD2D9}">
          <dgm14:cNvPr xmlns:dgm14="http://schemas.microsoft.com/office/drawing/2010/diagram" id="0" name="" descr="Immeuble de bureaux superposé à des graphiques boursiers"/>
        </a:ext>
      </dgm:extLst>
    </dgm:pt>
    <dgm:pt modelId="{39615787-C06D-4101-B384-54D4B440561F}" type="pres">
      <dgm:prSet presAssocID="{CF91EDA3-AFD6-419A-B794-93DAD8916FBB}" presName="Subtitle" presStyleLbl="revTx" presStyleIdx="4" presStyleCnt="6">
        <dgm:presLayoutVars>
          <dgm:chMax val="0"/>
          <dgm:bulletEnabled/>
        </dgm:presLayoutVars>
      </dgm:prSet>
      <dgm:spPr/>
    </dgm:pt>
    <dgm:pt modelId="{65F51464-1E9E-4A53-852A-2222412D34BC}" type="pres">
      <dgm:prSet presAssocID="{CF91EDA3-AFD6-419A-B794-93DAD8916FBB}" presName="Description" presStyleLbl="revTx" presStyleIdx="5" presStyleCnt="6">
        <dgm:presLayoutVars>
          <dgm:bulletEnabled/>
        </dgm:presLayoutVars>
      </dgm:prSet>
      <dgm:spPr/>
    </dgm:pt>
  </dgm:ptLst>
  <dgm:cxnLst>
    <dgm:cxn modelId="{138B560E-35A8-4643-8041-AA096126A5C1}" type="presOf" srcId="{2DB0E93D-ED7C-4C9F-91AB-2D365DB07961}" destId="{4A09E83B-8387-4F9A-815D-1399D1A388B6}" srcOrd="0" destOrd="0" presId="urn:microsoft.com/office/officeart/2024/3/layout/verticalVisualTextBlock1"/>
    <dgm:cxn modelId="{A1F92827-4468-4832-8A8E-4697EF8DC319}" srcId="{CF91EDA3-AFD6-419A-B794-93DAD8916FBB}" destId="{7872211D-0EDA-4F7C-AFDF-5C2E58E22119}" srcOrd="0" destOrd="0" parTransId="{E2E4CE18-1CE6-43EB-A66B-5A9534BD3ACC}" sibTransId="{6086BDF1-9BB4-438A-A8BC-E4457712CFA6}"/>
    <dgm:cxn modelId="{3B729940-A689-487E-9E53-1295714BA7E4}" type="presOf" srcId="{9BB026A9-BD8D-4B7B-B36B-7AF11454B795}" destId="{4413842D-46BC-41E4-B0E8-D218F29D825D}" srcOrd="0" destOrd="0" presId="urn:microsoft.com/office/officeart/2024/3/layout/verticalVisualTextBlock1"/>
    <dgm:cxn modelId="{40C1B740-A885-424C-A489-3AB9FB7CD712}" srcId="{9BB026A9-BD8D-4B7B-B36B-7AF11454B795}" destId="{52A3348C-76EE-4D14-A991-53CF591CE0DA}" srcOrd="0" destOrd="0" parTransId="{5F853571-E76C-4CC7-8D10-6A8A81E5676C}" sibTransId="{2DB0E93D-ED7C-4C9F-91AB-2D365DB07961}"/>
    <dgm:cxn modelId="{7D774545-5B55-49AD-99F2-F03B59610908}" type="presOf" srcId="{5CFC12F9-867A-4942-895B-FB7AD8691787}" destId="{BA4929CE-17D8-4FBE-B369-8691F0D2AD70}" srcOrd="0" destOrd="0" presId="urn:microsoft.com/office/officeart/2024/3/layout/verticalVisualTextBlock1"/>
    <dgm:cxn modelId="{5A45FB67-E129-4E48-880E-572F1159305B}" srcId="{9BB026A9-BD8D-4B7B-B36B-7AF11454B795}" destId="{5CFC12F9-867A-4942-895B-FB7AD8691787}" srcOrd="1" destOrd="0" parTransId="{7239E5ED-0343-4AC6-BDE0-198AC4680339}" sibTransId="{7FD608F4-D3A1-4AE4-9E7E-1A853DBFADF4}"/>
    <dgm:cxn modelId="{DF46A56D-7A2F-4688-A2D6-ADB4684ACF75}" type="presOf" srcId="{7872211D-0EDA-4F7C-AFDF-5C2E58E22119}" destId="{65F51464-1E9E-4A53-852A-2222412D34BC}" srcOrd="0" destOrd="0" presId="urn:microsoft.com/office/officeart/2024/3/layout/verticalVisualTextBlock1"/>
    <dgm:cxn modelId="{2CF55F8B-BBFC-4D03-9384-0335D1A78A28}" type="presOf" srcId="{CF91EDA3-AFD6-419A-B794-93DAD8916FBB}" destId="{39615787-C06D-4101-B384-54D4B440561F}" srcOrd="0" destOrd="0" presId="urn:microsoft.com/office/officeart/2024/3/layout/verticalVisualTextBlock1"/>
    <dgm:cxn modelId="{BD3F028F-ACF5-40F8-A77E-FC1875B84D6E}" type="presOf" srcId="{7FD608F4-D3A1-4AE4-9E7E-1A853DBFADF4}" destId="{2D9AEBBD-8AD0-4F39-9725-F14940D4F911}" srcOrd="0" destOrd="0" presId="urn:microsoft.com/office/officeart/2024/3/layout/verticalVisualTextBlock1"/>
    <dgm:cxn modelId="{B85A90AA-144D-466B-AA87-CBF495801BEC}" srcId="{52A3348C-76EE-4D14-A991-53CF591CE0DA}" destId="{BD5A21BE-581D-4A71-9642-5CE6E7D47679}" srcOrd="0" destOrd="0" parTransId="{D5E90674-AB87-40D1-8908-DB1BA3FDDCE9}" sibTransId="{03F6A931-4E4D-45F5-B6B3-C5997B5736EB}"/>
    <dgm:cxn modelId="{88B88EB0-7A45-4455-9772-F16A70FE73F4}" type="presOf" srcId="{52A3348C-76EE-4D14-A991-53CF591CE0DA}" destId="{043EE1C4-65A1-409B-A60F-A322DCFC88FA}" srcOrd="0" destOrd="0" presId="urn:microsoft.com/office/officeart/2024/3/layout/verticalVisualTextBlock1"/>
    <dgm:cxn modelId="{663C84BB-9E8B-4CCC-88FE-F175061B40E8}" srcId="{5CFC12F9-867A-4942-895B-FB7AD8691787}" destId="{05942A80-BD78-4D34-A89C-462019838816}" srcOrd="0" destOrd="0" parTransId="{891A84E1-422A-498A-AF3E-22489C2BACB9}" sibTransId="{A40C18C7-2507-456F-B87A-FCB943A13371}"/>
    <dgm:cxn modelId="{D36376DE-D55E-4A97-BAA4-FF5307C8F611}" srcId="{9BB026A9-BD8D-4B7B-B36B-7AF11454B795}" destId="{CF91EDA3-AFD6-419A-B794-93DAD8916FBB}" srcOrd="2" destOrd="0" parTransId="{CE89D8C2-E3B1-44DD-B1E1-C700B0C3126B}" sibTransId="{8DB0B73C-6196-4F84-BD45-026182C37186}"/>
    <dgm:cxn modelId="{C65BBDDE-D484-4531-B0AD-D54C8F530451}" type="presOf" srcId="{05942A80-BD78-4D34-A89C-462019838816}" destId="{97ACC774-3338-41BB-87AE-06487F19EE38}" srcOrd="0" destOrd="0" presId="urn:microsoft.com/office/officeart/2024/3/layout/verticalVisualTextBlock1"/>
    <dgm:cxn modelId="{68BD1AF2-B639-4E8B-B78B-2D2C135535E9}" type="presOf" srcId="{BD5A21BE-581D-4A71-9642-5CE6E7D47679}" destId="{670DC545-5364-4AF8-B64E-444B2D75CC13}" srcOrd="0" destOrd="0" presId="urn:microsoft.com/office/officeart/2024/3/layout/verticalVisualTextBlock1"/>
    <dgm:cxn modelId="{ADBD264A-7C7D-485B-A2C4-0B1DA78F1AAB}" type="presParOf" srcId="{4413842D-46BC-41E4-B0E8-D218F29D825D}" destId="{0C112B38-69E8-498F-86AB-0D3758EF50B6}" srcOrd="0" destOrd="0" presId="urn:microsoft.com/office/officeart/2024/3/layout/verticalVisualTextBlock1"/>
    <dgm:cxn modelId="{B6B3A5B8-E8D3-434C-9F17-CEB47E91CF75}" type="presParOf" srcId="{0C112B38-69E8-498F-86AB-0D3758EF50B6}" destId="{258F7BE4-4307-4B02-80A5-F4478BCDA514}" srcOrd="0" destOrd="0" presId="urn:microsoft.com/office/officeart/2024/3/layout/verticalVisualTextBlock1"/>
    <dgm:cxn modelId="{B9DBB60A-B6DB-498C-AE67-95C1A93180A0}" type="presParOf" srcId="{0C112B38-69E8-498F-86AB-0D3758EF50B6}" destId="{043EE1C4-65A1-409B-A60F-A322DCFC88FA}" srcOrd="1" destOrd="0" presId="urn:microsoft.com/office/officeart/2024/3/layout/verticalVisualTextBlock1"/>
    <dgm:cxn modelId="{393B56CA-DB51-4D13-B65B-40BD8FF0DF92}" type="presParOf" srcId="{0C112B38-69E8-498F-86AB-0D3758EF50B6}" destId="{670DC545-5364-4AF8-B64E-444B2D75CC13}" srcOrd="2" destOrd="0" presId="urn:microsoft.com/office/officeart/2024/3/layout/verticalVisualTextBlock1"/>
    <dgm:cxn modelId="{25174A6C-7264-4BE2-8C37-9B395A47546F}" type="presParOf" srcId="{4413842D-46BC-41E4-B0E8-D218F29D825D}" destId="{4A09E83B-8387-4F9A-815D-1399D1A388B6}" srcOrd="1" destOrd="0" presId="urn:microsoft.com/office/officeart/2024/3/layout/verticalVisualTextBlock1"/>
    <dgm:cxn modelId="{2488B6DE-9B2C-438E-92F8-978473E5DEC2}" type="presParOf" srcId="{4413842D-46BC-41E4-B0E8-D218F29D825D}" destId="{8B93B0FF-FE42-47F7-ACE6-3BD625D37FA5}" srcOrd="2" destOrd="0" presId="urn:microsoft.com/office/officeart/2024/3/layout/verticalVisualTextBlock1"/>
    <dgm:cxn modelId="{8ED587A3-B23C-40A0-B7B5-1EA27BAD5608}" type="presParOf" srcId="{8B93B0FF-FE42-47F7-ACE6-3BD625D37FA5}" destId="{0E7ED384-EC1E-4E4F-94F7-82AF2CF87BC7}" srcOrd="0" destOrd="0" presId="urn:microsoft.com/office/officeart/2024/3/layout/verticalVisualTextBlock1"/>
    <dgm:cxn modelId="{8E14744D-8329-4BE9-AEB8-8FF9145F8519}" type="presParOf" srcId="{8B93B0FF-FE42-47F7-ACE6-3BD625D37FA5}" destId="{BA4929CE-17D8-4FBE-B369-8691F0D2AD70}" srcOrd="1" destOrd="0" presId="urn:microsoft.com/office/officeart/2024/3/layout/verticalVisualTextBlock1"/>
    <dgm:cxn modelId="{D8A206A2-109B-4885-A8E8-C9E32ADC25E7}" type="presParOf" srcId="{8B93B0FF-FE42-47F7-ACE6-3BD625D37FA5}" destId="{97ACC774-3338-41BB-87AE-06487F19EE38}" srcOrd="2" destOrd="0" presId="urn:microsoft.com/office/officeart/2024/3/layout/verticalVisualTextBlock1"/>
    <dgm:cxn modelId="{D9C76031-BA0C-4334-8153-69C2A329CD78}" type="presParOf" srcId="{4413842D-46BC-41E4-B0E8-D218F29D825D}" destId="{2D9AEBBD-8AD0-4F39-9725-F14940D4F911}" srcOrd="3" destOrd="0" presId="urn:microsoft.com/office/officeart/2024/3/layout/verticalVisualTextBlock1"/>
    <dgm:cxn modelId="{20F613A9-61FC-43EA-91DD-1EE7EB9EB573}" type="presParOf" srcId="{4413842D-46BC-41E4-B0E8-D218F29D825D}" destId="{A91D794A-C0C3-4BD0-AD3A-F8721DF9A058}" srcOrd="4" destOrd="0" presId="urn:microsoft.com/office/officeart/2024/3/layout/verticalVisualTextBlock1"/>
    <dgm:cxn modelId="{3FF77DA3-263C-4938-A4FE-DBBAD7429A1B}" type="presParOf" srcId="{A91D794A-C0C3-4BD0-AD3A-F8721DF9A058}" destId="{742EF9F2-D4CD-426C-BBE0-9091FCD866BB}" srcOrd="0" destOrd="0" presId="urn:microsoft.com/office/officeart/2024/3/layout/verticalVisualTextBlock1"/>
    <dgm:cxn modelId="{58C5EF0A-BDAF-4F84-B7E7-0E8F35C4925F}" type="presParOf" srcId="{A91D794A-C0C3-4BD0-AD3A-F8721DF9A058}" destId="{39615787-C06D-4101-B384-54D4B440561F}" srcOrd="1" destOrd="0" presId="urn:microsoft.com/office/officeart/2024/3/layout/verticalVisualTextBlock1"/>
    <dgm:cxn modelId="{576A0C94-BAAD-4D06-871A-C0DE31FDD5D9}" type="presParOf" srcId="{A91D794A-C0C3-4BD0-AD3A-F8721DF9A058}" destId="{65F51464-1E9E-4A53-852A-2222412D34B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13561E-1A43-49E3-AF9F-FDB9CE93601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7758361F-AC3B-40F7-8323-60262EE79EA4}">
      <dgm:prSet/>
      <dgm:spPr/>
      <dgm:t>
        <a:bodyPr/>
        <a:lstStyle/>
        <a:p>
          <a:pPr>
            <a:lnSpc>
              <a:spcPct val="100000"/>
            </a:lnSpc>
            <a:defRPr b="1"/>
          </a:pPr>
          <a:r>
            <a:rPr lang="en-US"/>
            <a:t>Valeurs fondamentales</a:t>
          </a:r>
        </a:p>
      </dgm:t>
    </dgm:pt>
    <dgm:pt modelId="{E1A2753A-1558-48B7-A50F-543DEACEF4FD}" type="parTrans" cxnId="{63FCE805-3382-4B73-B4D4-0D8CA6B42350}">
      <dgm:prSet/>
      <dgm:spPr/>
      <dgm:t>
        <a:bodyPr/>
        <a:lstStyle/>
        <a:p>
          <a:endParaRPr lang="en-US"/>
        </a:p>
      </dgm:t>
    </dgm:pt>
    <dgm:pt modelId="{4298266C-EF62-4BF9-9A3A-CD8A77B6087F}" type="sibTrans" cxnId="{63FCE805-3382-4B73-B4D4-0D8CA6B42350}">
      <dgm:prSet/>
      <dgm:spPr/>
      <dgm:t>
        <a:bodyPr/>
        <a:lstStyle/>
        <a:p>
          <a:pPr>
            <a:lnSpc>
              <a:spcPct val="100000"/>
            </a:lnSpc>
            <a:defRPr b="1"/>
          </a:pPr>
          <a:endParaRPr lang="en-US"/>
        </a:p>
      </dgm:t>
    </dgm:pt>
    <dgm:pt modelId="{54D22EF1-2541-4688-9920-DF03B02A73F0}">
      <dgm:prSet/>
      <dgm:spPr/>
      <dgm:t>
        <a:bodyPr/>
        <a:lstStyle/>
        <a:p>
          <a:pPr>
            <a:lnSpc>
              <a:spcPct val="100000"/>
            </a:lnSpc>
          </a:pPr>
          <a:r>
            <a:rPr lang="en-US"/>
            <a:t>La transparence et l'éthique sont des valeurs essentielles qui guident les pratiques commerciales d'Oney.</a:t>
          </a:r>
        </a:p>
      </dgm:t>
    </dgm:pt>
    <dgm:pt modelId="{C16B39F2-0DB7-4FE2-BBBF-010AFC61FEFB}" type="parTrans" cxnId="{2CC9547A-C57A-4A97-B531-BDD1AC6493B2}">
      <dgm:prSet/>
      <dgm:spPr/>
      <dgm:t>
        <a:bodyPr/>
        <a:lstStyle/>
        <a:p>
          <a:endParaRPr lang="en-US"/>
        </a:p>
      </dgm:t>
    </dgm:pt>
    <dgm:pt modelId="{DDBE8748-9120-41E6-A258-AF6BED938083}" type="sibTrans" cxnId="{2CC9547A-C57A-4A97-B531-BDD1AC6493B2}">
      <dgm:prSet/>
      <dgm:spPr/>
      <dgm:t>
        <a:bodyPr/>
        <a:lstStyle/>
        <a:p>
          <a:endParaRPr lang="en-US"/>
        </a:p>
      </dgm:t>
    </dgm:pt>
    <dgm:pt modelId="{F09B4CD9-5F3D-4356-BEC6-EB7C4742BCE7}">
      <dgm:prSet/>
      <dgm:spPr/>
      <dgm:t>
        <a:bodyPr/>
        <a:lstStyle/>
        <a:p>
          <a:pPr>
            <a:lnSpc>
              <a:spcPct val="100000"/>
            </a:lnSpc>
            <a:defRPr b="1"/>
          </a:pPr>
          <a:r>
            <a:rPr lang="en-US"/>
            <a:t>Engagement envers la confiance</a:t>
          </a:r>
        </a:p>
      </dgm:t>
    </dgm:pt>
    <dgm:pt modelId="{B1821171-A003-42D2-A71D-CAD63FAAC723}" type="parTrans" cxnId="{F5719DFF-83B8-4ED5-916B-55D2F25F51A2}">
      <dgm:prSet/>
      <dgm:spPr/>
      <dgm:t>
        <a:bodyPr/>
        <a:lstStyle/>
        <a:p>
          <a:endParaRPr lang="en-US"/>
        </a:p>
      </dgm:t>
    </dgm:pt>
    <dgm:pt modelId="{25A686A8-D5F7-49A7-A2A7-9CE5C572D754}" type="sibTrans" cxnId="{F5719DFF-83B8-4ED5-916B-55D2F25F51A2}">
      <dgm:prSet/>
      <dgm:spPr/>
      <dgm:t>
        <a:bodyPr/>
        <a:lstStyle/>
        <a:p>
          <a:pPr>
            <a:lnSpc>
              <a:spcPct val="100000"/>
            </a:lnSpc>
            <a:defRPr b="1"/>
          </a:pPr>
          <a:endParaRPr lang="en-US"/>
        </a:p>
      </dgm:t>
    </dgm:pt>
    <dgm:pt modelId="{A511F781-2ADE-4D39-B4AE-DB421C13FEEB}">
      <dgm:prSet/>
      <dgm:spPr/>
      <dgm:t>
        <a:bodyPr/>
        <a:lstStyle/>
        <a:p>
          <a:pPr>
            <a:lnSpc>
              <a:spcPct val="100000"/>
            </a:lnSpc>
          </a:pPr>
          <a:r>
            <a:rPr lang="en-US"/>
            <a:t>L'entreprise s'engage à établir la confiance avec ses clients et partenaires par des pratiques commerciales honnêtes.</a:t>
          </a:r>
        </a:p>
      </dgm:t>
    </dgm:pt>
    <dgm:pt modelId="{BDF79344-5B7A-46F1-BECB-F7C3050B6221}" type="parTrans" cxnId="{AF4D2534-1446-4D8D-96A6-9825340500E0}">
      <dgm:prSet/>
      <dgm:spPr/>
      <dgm:t>
        <a:bodyPr/>
        <a:lstStyle/>
        <a:p>
          <a:endParaRPr lang="en-US"/>
        </a:p>
      </dgm:t>
    </dgm:pt>
    <dgm:pt modelId="{6948A6DF-C92C-4E9B-AC23-F1BF6F5A6FFE}" type="sibTrans" cxnId="{AF4D2534-1446-4D8D-96A6-9825340500E0}">
      <dgm:prSet/>
      <dgm:spPr/>
      <dgm:t>
        <a:bodyPr/>
        <a:lstStyle/>
        <a:p>
          <a:endParaRPr lang="en-US"/>
        </a:p>
      </dgm:t>
    </dgm:pt>
    <dgm:pt modelId="{DEB369C7-0B1A-4C9F-8673-F3088816AC4D}">
      <dgm:prSet/>
      <dgm:spPr/>
      <dgm:t>
        <a:bodyPr/>
        <a:lstStyle/>
        <a:p>
          <a:pPr>
            <a:lnSpc>
              <a:spcPct val="100000"/>
            </a:lnSpc>
            <a:defRPr b="1"/>
          </a:pPr>
          <a:r>
            <a:rPr lang="en-US"/>
            <a:t>Pratiques commerciales ouvertes</a:t>
          </a:r>
        </a:p>
      </dgm:t>
    </dgm:pt>
    <dgm:pt modelId="{55051412-D03C-41F0-A1E3-CB6CD7D72747}" type="parTrans" cxnId="{662EF157-7418-4BE1-8324-425313734E59}">
      <dgm:prSet/>
      <dgm:spPr/>
      <dgm:t>
        <a:bodyPr/>
        <a:lstStyle/>
        <a:p>
          <a:endParaRPr lang="en-US"/>
        </a:p>
      </dgm:t>
    </dgm:pt>
    <dgm:pt modelId="{15DF9E24-519A-4741-82B8-CEEBAB598E30}" type="sibTrans" cxnId="{662EF157-7418-4BE1-8324-425313734E59}">
      <dgm:prSet/>
      <dgm:spPr/>
      <dgm:t>
        <a:bodyPr/>
        <a:lstStyle/>
        <a:p>
          <a:endParaRPr lang="en-US"/>
        </a:p>
      </dgm:t>
    </dgm:pt>
    <dgm:pt modelId="{774EF500-CFDA-482E-B5BA-B89E741819EA}">
      <dgm:prSet/>
      <dgm:spPr/>
      <dgm:t>
        <a:bodyPr/>
        <a:lstStyle/>
        <a:p>
          <a:pPr>
            <a:lnSpc>
              <a:spcPct val="100000"/>
            </a:lnSpc>
          </a:pPr>
          <a:r>
            <a:rPr lang="en-US"/>
            <a:t>Oney veille à pratiquer des affaires de manière ouverte, favorisant la transparence dans toutes ses interactions.</a:t>
          </a:r>
        </a:p>
      </dgm:t>
    </dgm:pt>
    <dgm:pt modelId="{9AD33C80-8C6D-4A83-9517-1536D8EAEAD1}" type="parTrans" cxnId="{16227929-9AD7-4038-BC13-9ECD7038C150}">
      <dgm:prSet/>
      <dgm:spPr/>
      <dgm:t>
        <a:bodyPr/>
        <a:lstStyle/>
        <a:p>
          <a:endParaRPr lang="en-US"/>
        </a:p>
      </dgm:t>
    </dgm:pt>
    <dgm:pt modelId="{43D3B70F-CACD-4C6A-9BFF-E7A92C8EBAEC}" type="sibTrans" cxnId="{16227929-9AD7-4038-BC13-9ECD7038C150}">
      <dgm:prSet/>
      <dgm:spPr/>
      <dgm:t>
        <a:bodyPr/>
        <a:lstStyle/>
        <a:p>
          <a:endParaRPr lang="en-US"/>
        </a:p>
      </dgm:t>
    </dgm:pt>
    <dgm:pt modelId="{0FF15F60-55C6-4C99-915B-2E4BA70C9AEB}" type="pres">
      <dgm:prSet presAssocID="{AD13561E-1A43-49E3-AF9F-FDB9CE936012}" presName="Root" presStyleCnt="0">
        <dgm:presLayoutVars>
          <dgm:dir/>
          <dgm:resizeHandles val="exact"/>
        </dgm:presLayoutVars>
      </dgm:prSet>
      <dgm:spPr/>
    </dgm:pt>
    <dgm:pt modelId="{BAE12380-67FF-440E-8323-53AC6371BED7}" type="pres">
      <dgm:prSet presAssocID="{7758361F-AC3B-40F7-8323-60262EE79EA4}" presName="Composite" presStyleCnt="0"/>
      <dgm:spPr/>
    </dgm:pt>
    <dgm:pt modelId="{501B50B4-6C65-4F63-8EC5-ECB0367BF953}" type="pres">
      <dgm:prSet presAssocID="{7758361F-AC3B-40F7-8323-60262EE79EA4}"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12027" r="4" b="20726"/>
          <a:stretch/>
        </a:blipFill>
      </dgm:spPr>
      <dgm:extLst>
        <a:ext uri="{E40237B7-FDA0-4F09-8148-C483321AD2D9}">
          <dgm14:cNvPr xmlns:dgm14="http://schemas.microsoft.com/office/drawing/2010/diagram" id="0" name="" descr="Nouveau concept de valeurs sur le carnet de croquis."/>
        </a:ext>
      </dgm:extLst>
    </dgm:pt>
    <dgm:pt modelId="{A59BB741-6AF5-49A7-B023-B4ABAAA3B539}" type="pres">
      <dgm:prSet presAssocID="{7758361F-AC3B-40F7-8323-60262EE79EA4}" presName="Subtitle" presStyleLbl="revTx" presStyleIdx="0" presStyleCnt="6">
        <dgm:presLayoutVars>
          <dgm:chMax val="0"/>
          <dgm:bulletEnabled/>
        </dgm:presLayoutVars>
      </dgm:prSet>
      <dgm:spPr/>
    </dgm:pt>
    <dgm:pt modelId="{2226F317-8048-44D6-AD58-F2B299D73A2B}" type="pres">
      <dgm:prSet presAssocID="{7758361F-AC3B-40F7-8323-60262EE79EA4}" presName="Description" presStyleLbl="revTx" presStyleIdx="1" presStyleCnt="6">
        <dgm:presLayoutVars>
          <dgm:bulletEnabled/>
        </dgm:presLayoutVars>
      </dgm:prSet>
      <dgm:spPr/>
    </dgm:pt>
    <dgm:pt modelId="{E7739608-9A95-4968-99ED-A01063428F52}" type="pres">
      <dgm:prSet presAssocID="{4298266C-EF62-4BF9-9A3A-CD8A77B6087F}" presName="sibTrans" presStyleLbl="sibTrans2D1" presStyleIdx="0" presStyleCnt="0"/>
      <dgm:spPr/>
    </dgm:pt>
    <dgm:pt modelId="{761D5021-4AF8-4BF6-BBEB-E0F8A26B7ACB}" type="pres">
      <dgm:prSet presAssocID="{F09B4CD9-5F3D-4356-BEC6-EB7C4742BCE7}" presName="Composite" presStyleCnt="0"/>
      <dgm:spPr/>
    </dgm:pt>
    <dgm:pt modelId="{EE3C8A22-ABBC-4915-921B-E5FF3B01F3DB}" type="pres">
      <dgm:prSet presAssocID="{F09B4CD9-5F3D-4356-BEC6-EB7C4742BCE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t="31511" r="-3" b="9487"/>
          <a:stretch/>
        </a:blipFill>
      </dgm:spPr>
      <dgm:extLst>
        <a:ext uri="{E40237B7-FDA0-4F09-8148-C483321AD2D9}">
          <dgm14:cNvPr xmlns:dgm14="http://schemas.microsoft.com/office/drawing/2010/diagram" id="0" name="" descr="http://blogtoscano.altervista.org/bus.jpg "/>
        </a:ext>
      </dgm:extLst>
    </dgm:pt>
    <dgm:pt modelId="{8403A240-DA7D-4DC2-8AE1-39FBDA9ED155}" type="pres">
      <dgm:prSet presAssocID="{F09B4CD9-5F3D-4356-BEC6-EB7C4742BCE7}" presName="Subtitle" presStyleLbl="revTx" presStyleIdx="2" presStyleCnt="6">
        <dgm:presLayoutVars>
          <dgm:chMax val="0"/>
          <dgm:bulletEnabled/>
        </dgm:presLayoutVars>
      </dgm:prSet>
      <dgm:spPr/>
    </dgm:pt>
    <dgm:pt modelId="{6B1F434A-4807-4253-8A71-A27C4F3FA995}" type="pres">
      <dgm:prSet presAssocID="{F09B4CD9-5F3D-4356-BEC6-EB7C4742BCE7}" presName="Description" presStyleLbl="revTx" presStyleIdx="3" presStyleCnt="6">
        <dgm:presLayoutVars>
          <dgm:bulletEnabled/>
        </dgm:presLayoutVars>
      </dgm:prSet>
      <dgm:spPr/>
    </dgm:pt>
    <dgm:pt modelId="{80575C2F-B639-44DC-B544-F6942C844151}" type="pres">
      <dgm:prSet presAssocID="{25A686A8-D5F7-49A7-A2A7-9CE5C572D754}" presName="sibTrans" presStyleLbl="sibTrans2D1" presStyleIdx="0" presStyleCnt="0"/>
      <dgm:spPr/>
    </dgm:pt>
    <dgm:pt modelId="{F2A77AF4-68EC-4EFC-B448-4360171E03E4}" type="pres">
      <dgm:prSet presAssocID="{DEB369C7-0B1A-4C9F-8673-F3088816AC4D}" presName="Composite" presStyleCnt="0"/>
      <dgm:spPr/>
    </dgm:pt>
    <dgm:pt modelId="{7C330916-264A-4156-8123-30D6F4894699}" type="pres">
      <dgm:prSet presAssocID="{DEB369C7-0B1A-4C9F-8673-F3088816AC4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37501" b="1"/>
          <a:stretch/>
        </a:blipFill>
      </dgm:spPr>
      <dgm:extLst>
        <a:ext uri="{E40237B7-FDA0-4F09-8148-C483321AD2D9}">
          <dgm14:cNvPr xmlns:dgm14="http://schemas.microsoft.com/office/drawing/2010/diagram" id="0" name="" descr="Une porte ouverte sur un mur bleu"/>
        </a:ext>
      </dgm:extLst>
    </dgm:pt>
    <dgm:pt modelId="{A23ADD55-F42F-4D9F-A181-9F6D64AA531A}" type="pres">
      <dgm:prSet presAssocID="{DEB369C7-0B1A-4C9F-8673-F3088816AC4D}" presName="Subtitle" presStyleLbl="revTx" presStyleIdx="4" presStyleCnt="6">
        <dgm:presLayoutVars>
          <dgm:chMax val="0"/>
          <dgm:bulletEnabled/>
        </dgm:presLayoutVars>
      </dgm:prSet>
      <dgm:spPr/>
    </dgm:pt>
    <dgm:pt modelId="{4F7FAE38-949D-46B6-A945-133790B3BBB5}" type="pres">
      <dgm:prSet presAssocID="{DEB369C7-0B1A-4C9F-8673-F3088816AC4D}" presName="Description" presStyleLbl="revTx" presStyleIdx="5" presStyleCnt="6">
        <dgm:presLayoutVars>
          <dgm:bulletEnabled/>
        </dgm:presLayoutVars>
      </dgm:prSet>
      <dgm:spPr/>
    </dgm:pt>
  </dgm:ptLst>
  <dgm:cxnLst>
    <dgm:cxn modelId="{63FCE805-3382-4B73-B4D4-0D8CA6B42350}" srcId="{AD13561E-1A43-49E3-AF9F-FDB9CE936012}" destId="{7758361F-AC3B-40F7-8323-60262EE79EA4}" srcOrd="0" destOrd="0" parTransId="{E1A2753A-1558-48B7-A50F-543DEACEF4FD}" sibTransId="{4298266C-EF62-4BF9-9A3A-CD8A77B6087F}"/>
    <dgm:cxn modelId="{16227929-9AD7-4038-BC13-9ECD7038C150}" srcId="{DEB369C7-0B1A-4C9F-8673-F3088816AC4D}" destId="{774EF500-CFDA-482E-B5BA-B89E741819EA}" srcOrd="0" destOrd="0" parTransId="{9AD33C80-8C6D-4A83-9517-1536D8EAEAD1}" sibTransId="{43D3B70F-CACD-4C6A-9BFF-E7A92C8EBAEC}"/>
    <dgm:cxn modelId="{AF4D2534-1446-4D8D-96A6-9825340500E0}" srcId="{F09B4CD9-5F3D-4356-BEC6-EB7C4742BCE7}" destId="{A511F781-2ADE-4D39-B4AE-DB421C13FEEB}" srcOrd="0" destOrd="0" parTransId="{BDF79344-5B7A-46F1-BECB-F7C3050B6221}" sibTransId="{6948A6DF-C92C-4E9B-AC23-F1BF6F5A6FFE}"/>
    <dgm:cxn modelId="{04CB6666-F7E9-4EE0-989F-953DE6CBBFDC}" type="presOf" srcId="{25A686A8-D5F7-49A7-A2A7-9CE5C572D754}" destId="{80575C2F-B639-44DC-B544-F6942C844151}" srcOrd="0" destOrd="0" presId="urn:microsoft.com/office/officeart/2024/3/layout/verticalVisualTextBlock1"/>
    <dgm:cxn modelId="{5748E147-D366-477A-B5F1-A6F0CA4B5F07}" type="presOf" srcId="{A511F781-2ADE-4D39-B4AE-DB421C13FEEB}" destId="{6B1F434A-4807-4253-8A71-A27C4F3FA995}" srcOrd="0" destOrd="0" presId="urn:microsoft.com/office/officeart/2024/3/layout/verticalVisualTextBlock1"/>
    <dgm:cxn modelId="{D2B6D26B-456F-4B77-8348-37FD2008F239}" type="presOf" srcId="{F09B4CD9-5F3D-4356-BEC6-EB7C4742BCE7}" destId="{8403A240-DA7D-4DC2-8AE1-39FBDA9ED155}" srcOrd="0" destOrd="0" presId="urn:microsoft.com/office/officeart/2024/3/layout/verticalVisualTextBlock1"/>
    <dgm:cxn modelId="{662EF157-7418-4BE1-8324-425313734E59}" srcId="{AD13561E-1A43-49E3-AF9F-FDB9CE936012}" destId="{DEB369C7-0B1A-4C9F-8673-F3088816AC4D}" srcOrd="2" destOrd="0" parTransId="{55051412-D03C-41F0-A1E3-CB6CD7D72747}" sibTransId="{15DF9E24-519A-4741-82B8-CEEBAB598E30}"/>
    <dgm:cxn modelId="{7926AE79-240E-4E55-B892-4DD4297D1957}" type="presOf" srcId="{774EF500-CFDA-482E-B5BA-B89E741819EA}" destId="{4F7FAE38-949D-46B6-A945-133790B3BBB5}" srcOrd="0" destOrd="0" presId="urn:microsoft.com/office/officeart/2024/3/layout/verticalVisualTextBlock1"/>
    <dgm:cxn modelId="{2CC9547A-C57A-4A97-B531-BDD1AC6493B2}" srcId="{7758361F-AC3B-40F7-8323-60262EE79EA4}" destId="{54D22EF1-2541-4688-9920-DF03B02A73F0}" srcOrd="0" destOrd="0" parTransId="{C16B39F2-0DB7-4FE2-BBBF-010AFC61FEFB}" sibTransId="{DDBE8748-9120-41E6-A258-AF6BED938083}"/>
    <dgm:cxn modelId="{3363DD7D-A3A5-4F0F-9FB5-5B4D01E24B85}" type="presOf" srcId="{DEB369C7-0B1A-4C9F-8673-F3088816AC4D}" destId="{A23ADD55-F42F-4D9F-A181-9F6D64AA531A}" srcOrd="0" destOrd="0" presId="urn:microsoft.com/office/officeart/2024/3/layout/verticalVisualTextBlock1"/>
    <dgm:cxn modelId="{D9CC158B-7F5C-4890-A0AF-9601832843D1}" type="presOf" srcId="{4298266C-EF62-4BF9-9A3A-CD8A77B6087F}" destId="{E7739608-9A95-4968-99ED-A01063428F52}" srcOrd="0" destOrd="0" presId="urn:microsoft.com/office/officeart/2024/3/layout/verticalVisualTextBlock1"/>
    <dgm:cxn modelId="{61B33A8E-21EC-44A2-AA3D-80C523639A64}" type="presOf" srcId="{7758361F-AC3B-40F7-8323-60262EE79EA4}" destId="{A59BB741-6AF5-49A7-B023-B4ABAAA3B539}" srcOrd="0" destOrd="0" presId="urn:microsoft.com/office/officeart/2024/3/layout/verticalVisualTextBlock1"/>
    <dgm:cxn modelId="{C7E2A8BF-36C6-4F9A-B1C2-BA88C520D23A}" type="presOf" srcId="{54D22EF1-2541-4688-9920-DF03B02A73F0}" destId="{2226F317-8048-44D6-AD58-F2B299D73A2B}" srcOrd="0" destOrd="0" presId="urn:microsoft.com/office/officeart/2024/3/layout/verticalVisualTextBlock1"/>
    <dgm:cxn modelId="{051934E7-6289-46C9-8994-30A89D93A9C7}" type="presOf" srcId="{AD13561E-1A43-49E3-AF9F-FDB9CE936012}" destId="{0FF15F60-55C6-4C99-915B-2E4BA70C9AEB}" srcOrd="0" destOrd="0" presId="urn:microsoft.com/office/officeart/2024/3/layout/verticalVisualTextBlock1"/>
    <dgm:cxn modelId="{F5719DFF-83B8-4ED5-916B-55D2F25F51A2}" srcId="{AD13561E-1A43-49E3-AF9F-FDB9CE936012}" destId="{F09B4CD9-5F3D-4356-BEC6-EB7C4742BCE7}" srcOrd="1" destOrd="0" parTransId="{B1821171-A003-42D2-A71D-CAD63FAAC723}" sibTransId="{25A686A8-D5F7-49A7-A2A7-9CE5C572D754}"/>
    <dgm:cxn modelId="{32C27CB2-9DEF-465D-A928-678ACAF818F7}" type="presParOf" srcId="{0FF15F60-55C6-4C99-915B-2E4BA70C9AEB}" destId="{BAE12380-67FF-440E-8323-53AC6371BED7}" srcOrd="0" destOrd="0" presId="urn:microsoft.com/office/officeart/2024/3/layout/verticalVisualTextBlock1"/>
    <dgm:cxn modelId="{AF77CC48-6359-4BE5-A23C-F19D4677262A}" type="presParOf" srcId="{BAE12380-67FF-440E-8323-53AC6371BED7}" destId="{501B50B4-6C65-4F63-8EC5-ECB0367BF953}" srcOrd="0" destOrd="0" presId="urn:microsoft.com/office/officeart/2024/3/layout/verticalVisualTextBlock1"/>
    <dgm:cxn modelId="{EC0C1967-64D6-4D3E-8F86-3453B47418D9}" type="presParOf" srcId="{BAE12380-67FF-440E-8323-53AC6371BED7}" destId="{A59BB741-6AF5-49A7-B023-B4ABAAA3B539}" srcOrd="1" destOrd="0" presId="urn:microsoft.com/office/officeart/2024/3/layout/verticalVisualTextBlock1"/>
    <dgm:cxn modelId="{CA0F8506-0F9B-4A3F-938E-67E11AF0A228}" type="presParOf" srcId="{BAE12380-67FF-440E-8323-53AC6371BED7}" destId="{2226F317-8048-44D6-AD58-F2B299D73A2B}" srcOrd="2" destOrd="0" presId="urn:microsoft.com/office/officeart/2024/3/layout/verticalVisualTextBlock1"/>
    <dgm:cxn modelId="{BBE30B6B-B277-451D-97E6-165A72866AC9}" type="presParOf" srcId="{0FF15F60-55C6-4C99-915B-2E4BA70C9AEB}" destId="{E7739608-9A95-4968-99ED-A01063428F52}" srcOrd="1" destOrd="0" presId="urn:microsoft.com/office/officeart/2024/3/layout/verticalVisualTextBlock1"/>
    <dgm:cxn modelId="{7FA3CF3B-C42B-4F98-881C-0D215B193093}" type="presParOf" srcId="{0FF15F60-55C6-4C99-915B-2E4BA70C9AEB}" destId="{761D5021-4AF8-4BF6-BBEB-E0F8A26B7ACB}" srcOrd="2" destOrd="0" presId="urn:microsoft.com/office/officeart/2024/3/layout/verticalVisualTextBlock1"/>
    <dgm:cxn modelId="{D6127B61-2BD8-4840-88E5-36EC041823AE}" type="presParOf" srcId="{761D5021-4AF8-4BF6-BBEB-E0F8A26B7ACB}" destId="{EE3C8A22-ABBC-4915-921B-E5FF3B01F3DB}" srcOrd="0" destOrd="0" presId="urn:microsoft.com/office/officeart/2024/3/layout/verticalVisualTextBlock1"/>
    <dgm:cxn modelId="{36924212-C843-44B1-A925-F371226AC255}" type="presParOf" srcId="{761D5021-4AF8-4BF6-BBEB-E0F8A26B7ACB}" destId="{8403A240-DA7D-4DC2-8AE1-39FBDA9ED155}" srcOrd="1" destOrd="0" presId="urn:microsoft.com/office/officeart/2024/3/layout/verticalVisualTextBlock1"/>
    <dgm:cxn modelId="{FB2FC630-388F-4757-A588-B9D601362373}" type="presParOf" srcId="{761D5021-4AF8-4BF6-BBEB-E0F8A26B7ACB}" destId="{6B1F434A-4807-4253-8A71-A27C4F3FA995}" srcOrd="2" destOrd="0" presId="urn:microsoft.com/office/officeart/2024/3/layout/verticalVisualTextBlock1"/>
    <dgm:cxn modelId="{843673F0-567E-4937-9749-0587B851204D}" type="presParOf" srcId="{0FF15F60-55C6-4C99-915B-2E4BA70C9AEB}" destId="{80575C2F-B639-44DC-B544-F6942C844151}" srcOrd="3" destOrd="0" presId="urn:microsoft.com/office/officeart/2024/3/layout/verticalVisualTextBlock1"/>
    <dgm:cxn modelId="{F852F46F-91A8-48F0-852C-BE1C1D11DD8C}" type="presParOf" srcId="{0FF15F60-55C6-4C99-915B-2E4BA70C9AEB}" destId="{F2A77AF4-68EC-4EFC-B448-4360171E03E4}" srcOrd="4" destOrd="0" presId="urn:microsoft.com/office/officeart/2024/3/layout/verticalVisualTextBlock1"/>
    <dgm:cxn modelId="{DEBA811E-5853-4D89-819B-0C4A65972A5C}" type="presParOf" srcId="{F2A77AF4-68EC-4EFC-B448-4360171E03E4}" destId="{7C330916-264A-4156-8123-30D6F4894699}" srcOrd="0" destOrd="0" presId="urn:microsoft.com/office/officeart/2024/3/layout/verticalVisualTextBlock1"/>
    <dgm:cxn modelId="{6CDEDA2F-284E-435C-AA63-7BF84C705364}" type="presParOf" srcId="{F2A77AF4-68EC-4EFC-B448-4360171E03E4}" destId="{A23ADD55-F42F-4D9F-A181-9F6D64AA531A}" srcOrd="1" destOrd="0" presId="urn:microsoft.com/office/officeart/2024/3/layout/verticalVisualTextBlock1"/>
    <dgm:cxn modelId="{CD1DA634-90C2-445F-B2B5-7828D8008F27}" type="presParOf" srcId="{F2A77AF4-68EC-4EFC-B448-4360171E03E4}" destId="{4F7FAE38-949D-46B6-A945-133790B3BBB5}"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801B67-B772-450F-8D13-9CFA608D4000}"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1DC3BC6-7BB8-4CE9-BFD3-FF42B182BB12}">
      <dgm:prSet/>
      <dgm:spPr/>
      <dgm:t>
        <a:bodyPr/>
        <a:lstStyle/>
        <a:p>
          <a:pPr>
            <a:lnSpc>
              <a:spcPct val="100000"/>
            </a:lnSpc>
            <a:defRPr b="1"/>
          </a:pPr>
          <a:r>
            <a:rPr lang="fr-FR"/>
            <a:t>Dynamisme d'Oney</a:t>
          </a:r>
          <a:endParaRPr lang="en-US"/>
        </a:p>
      </dgm:t>
    </dgm:pt>
    <dgm:pt modelId="{EE8BD7E1-97FD-4D71-A8A9-E4EEB6F7DBC0}" type="parTrans" cxnId="{E4C16B17-E2EF-4CF0-ADE1-CA81FC243346}">
      <dgm:prSet/>
      <dgm:spPr/>
      <dgm:t>
        <a:bodyPr/>
        <a:lstStyle/>
        <a:p>
          <a:endParaRPr lang="en-US"/>
        </a:p>
      </dgm:t>
    </dgm:pt>
    <dgm:pt modelId="{9BDA0D3E-1A26-43C4-9B9B-01A6849EA688}" type="sibTrans" cxnId="{E4C16B17-E2EF-4CF0-ADE1-CA81FC243346}">
      <dgm:prSet/>
      <dgm:spPr/>
      <dgm:t>
        <a:bodyPr/>
        <a:lstStyle/>
        <a:p>
          <a:pPr>
            <a:lnSpc>
              <a:spcPct val="100000"/>
            </a:lnSpc>
            <a:defRPr b="1"/>
          </a:pPr>
          <a:endParaRPr lang="en-US"/>
        </a:p>
      </dgm:t>
    </dgm:pt>
    <dgm:pt modelId="{FDE3A0BF-8D1A-4290-8323-8B370ED7DD78}">
      <dgm:prSet/>
      <dgm:spPr/>
      <dgm:t>
        <a:bodyPr/>
        <a:lstStyle/>
        <a:p>
          <a:pPr>
            <a:lnSpc>
              <a:spcPct val="100000"/>
            </a:lnSpc>
          </a:pPr>
          <a:r>
            <a:rPr lang="fr-FR"/>
            <a:t>Oney se distingue par son dynamisme et son innovation, offrant des solutions financières adaptées aux besoins des clients.</a:t>
          </a:r>
          <a:endParaRPr lang="en-US"/>
        </a:p>
      </dgm:t>
    </dgm:pt>
    <dgm:pt modelId="{DACCC55F-3C90-4201-A911-B10F498CEDEC}" type="parTrans" cxnId="{4F85FF14-9271-4F2F-9F68-59CDF1964013}">
      <dgm:prSet/>
      <dgm:spPr/>
      <dgm:t>
        <a:bodyPr/>
        <a:lstStyle/>
        <a:p>
          <a:endParaRPr lang="en-US"/>
        </a:p>
      </dgm:t>
    </dgm:pt>
    <dgm:pt modelId="{17DEFC7D-4B6F-4364-8767-0FE9B554626F}" type="sibTrans" cxnId="{4F85FF14-9271-4F2F-9F68-59CDF1964013}">
      <dgm:prSet/>
      <dgm:spPr/>
      <dgm:t>
        <a:bodyPr/>
        <a:lstStyle/>
        <a:p>
          <a:endParaRPr lang="en-US"/>
        </a:p>
      </dgm:t>
    </dgm:pt>
    <dgm:pt modelId="{4E7123E5-128E-48A3-8785-092A54FDE0A0}">
      <dgm:prSet/>
      <dgm:spPr/>
      <dgm:t>
        <a:bodyPr/>
        <a:lstStyle/>
        <a:p>
          <a:pPr>
            <a:lnSpc>
              <a:spcPct val="100000"/>
            </a:lnSpc>
            <a:defRPr b="1"/>
          </a:pPr>
          <a:r>
            <a:rPr lang="fr-FR"/>
            <a:t>Responsabilité sociale</a:t>
          </a:r>
          <a:endParaRPr lang="en-US"/>
        </a:p>
      </dgm:t>
    </dgm:pt>
    <dgm:pt modelId="{73627FDE-64D6-4D43-9265-00AD2F8B046F}" type="parTrans" cxnId="{E538293B-DA40-4CE4-AEF0-1E0B42008475}">
      <dgm:prSet/>
      <dgm:spPr/>
      <dgm:t>
        <a:bodyPr/>
        <a:lstStyle/>
        <a:p>
          <a:endParaRPr lang="en-US"/>
        </a:p>
      </dgm:t>
    </dgm:pt>
    <dgm:pt modelId="{18F278A4-028D-44F1-A7F6-8C1ECD869BCA}" type="sibTrans" cxnId="{E538293B-DA40-4CE4-AEF0-1E0B42008475}">
      <dgm:prSet/>
      <dgm:spPr/>
      <dgm:t>
        <a:bodyPr/>
        <a:lstStyle/>
        <a:p>
          <a:pPr>
            <a:lnSpc>
              <a:spcPct val="100000"/>
            </a:lnSpc>
            <a:defRPr b="1"/>
          </a:pPr>
          <a:endParaRPr lang="en-US"/>
        </a:p>
      </dgm:t>
    </dgm:pt>
    <dgm:pt modelId="{2A4E77B8-81A6-4CC7-A566-015F40BC6858}">
      <dgm:prSet/>
      <dgm:spPr/>
      <dgm:t>
        <a:bodyPr/>
        <a:lstStyle/>
        <a:p>
          <a:pPr>
            <a:lnSpc>
              <a:spcPct val="100000"/>
            </a:lnSpc>
          </a:pPr>
          <a:r>
            <a:rPr lang="fr-FR"/>
            <a:t>L'engagement d'Oney envers la responsabilité sociale renforce sa position en tant qu'acteur responsable dans le secteur financier.</a:t>
          </a:r>
          <a:endParaRPr lang="en-US"/>
        </a:p>
      </dgm:t>
    </dgm:pt>
    <dgm:pt modelId="{630B9ABB-F3BA-41E8-857F-37D69DC3468D}" type="parTrans" cxnId="{F8371E3B-AB9D-4F44-A56E-F5C0D73F032F}">
      <dgm:prSet/>
      <dgm:spPr/>
      <dgm:t>
        <a:bodyPr/>
        <a:lstStyle/>
        <a:p>
          <a:endParaRPr lang="en-US"/>
        </a:p>
      </dgm:t>
    </dgm:pt>
    <dgm:pt modelId="{2AC614C0-63BB-46DA-BF69-E0689C7AFDD6}" type="sibTrans" cxnId="{F8371E3B-AB9D-4F44-A56E-F5C0D73F032F}">
      <dgm:prSet/>
      <dgm:spPr/>
      <dgm:t>
        <a:bodyPr/>
        <a:lstStyle/>
        <a:p>
          <a:endParaRPr lang="en-US"/>
        </a:p>
      </dgm:t>
    </dgm:pt>
    <dgm:pt modelId="{BDF51A2E-F383-49CB-BDF5-B6FA60491CBD}">
      <dgm:prSet/>
      <dgm:spPr/>
      <dgm:t>
        <a:bodyPr/>
        <a:lstStyle/>
        <a:p>
          <a:pPr>
            <a:lnSpc>
              <a:spcPct val="100000"/>
            </a:lnSpc>
            <a:defRPr b="1"/>
          </a:pPr>
          <a:r>
            <a:rPr lang="fr-FR"/>
            <a:t>Vision pour l'avenir</a:t>
          </a:r>
          <a:endParaRPr lang="en-US"/>
        </a:p>
      </dgm:t>
    </dgm:pt>
    <dgm:pt modelId="{C407FA79-61FC-42AE-9737-8D664E06A0F7}" type="parTrans" cxnId="{8CA1C514-CF68-46BD-A5C5-FF2BC794C5B2}">
      <dgm:prSet/>
      <dgm:spPr/>
      <dgm:t>
        <a:bodyPr/>
        <a:lstStyle/>
        <a:p>
          <a:endParaRPr lang="en-US"/>
        </a:p>
      </dgm:t>
    </dgm:pt>
    <dgm:pt modelId="{22C317E6-C80F-44CA-A687-CEAB4605A707}" type="sibTrans" cxnId="{8CA1C514-CF68-46BD-A5C5-FF2BC794C5B2}">
      <dgm:prSet/>
      <dgm:spPr/>
      <dgm:t>
        <a:bodyPr/>
        <a:lstStyle/>
        <a:p>
          <a:endParaRPr lang="en-US"/>
        </a:p>
      </dgm:t>
    </dgm:pt>
    <dgm:pt modelId="{4DA3F35E-E288-4BAE-87C1-706161C1FACE}">
      <dgm:prSet/>
      <dgm:spPr/>
      <dgm:t>
        <a:bodyPr/>
        <a:lstStyle/>
        <a:p>
          <a:pPr>
            <a:lnSpc>
              <a:spcPct val="100000"/>
            </a:lnSpc>
          </a:pPr>
          <a:r>
            <a:rPr lang="fr-FR"/>
            <a:t>Avec une vision claire, Oney est bien positionnée pour croître et évoluer dans un marché dynamique et en constante évolution.</a:t>
          </a:r>
          <a:endParaRPr lang="en-US"/>
        </a:p>
      </dgm:t>
    </dgm:pt>
    <dgm:pt modelId="{8503BEDD-A0E9-4104-B483-D94AFE3DE597}" type="parTrans" cxnId="{4963ED17-A64C-4237-B748-CAE97473589D}">
      <dgm:prSet/>
      <dgm:spPr/>
      <dgm:t>
        <a:bodyPr/>
        <a:lstStyle/>
        <a:p>
          <a:endParaRPr lang="en-US"/>
        </a:p>
      </dgm:t>
    </dgm:pt>
    <dgm:pt modelId="{2A3248CB-C32C-4F11-AD79-0C7FB1D9EE54}" type="sibTrans" cxnId="{4963ED17-A64C-4237-B748-CAE97473589D}">
      <dgm:prSet/>
      <dgm:spPr/>
      <dgm:t>
        <a:bodyPr/>
        <a:lstStyle/>
        <a:p>
          <a:endParaRPr lang="en-US"/>
        </a:p>
      </dgm:t>
    </dgm:pt>
    <dgm:pt modelId="{70D7306B-9DB6-4215-9521-FBF9F8052E67}" type="pres">
      <dgm:prSet presAssocID="{34801B67-B772-450F-8D13-9CFA608D4000}" presName="Name0" presStyleCnt="0">
        <dgm:presLayoutVars>
          <dgm:dir/>
          <dgm:resizeHandles val="exact"/>
        </dgm:presLayoutVars>
      </dgm:prSet>
      <dgm:spPr/>
    </dgm:pt>
    <dgm:pt modelId="{69C2CDF8-EDFD-4681-9F81-2D1FC38A82F4}" type="pres">
      <dgm:prSet presAssocID="{A1DC3BC6-7BB8-4CE9-BFD3-FF42B182BB12}" presName="compNode" presStyleCnt="0"/>
      <dgm:spPr/>
    </dgm:pt>
    <dgm:pt modelId="{07A3A754-4548-451E-AEC0-706C0380FACE}" type="pres">
      <dgm:prSet presAssocID="{A1DC3BC6-7BB8-4CE9-BFD3-FF42B182BB12}" presName="pictRect" presStyleLbl="revTx" presStyleIdx="0" presStyleCnt="6">
        <dgm:presLayoutVars>
          <dgm:chMax val="0"/>
          <dgm:bulletEnabled/>
        </dgm:presLayoutVars>
      </dgm:prSet>
      <dgm:spPr/>
    </dgm:pt>
    <dgm:pt modelId="{662A34F3-6C20-4099-8A82-0A254852F459}" type="pres">
      <dgm:prSet presAssocID="{A1DC3BC6-7BB8-4CE9-BFD3-FF42B182BB12}" presName="textRect" presStyleLbl="revTx" presStyleIdx="1" presStyleCnt="6">
        <dgm:presLayoutVars>
          <dgm:bulletEnabled/>
        </dgm:presLayoutVars>
      </dgm:prSet>
      <dgm:spPr/>
    </dgm:pt>
    <dgm:pt modelId="{B71EF138-485C-442C-808A-B9F49595BD33}" type="pres">
      <dgm:prSet presAssocID="{9BDA0D3E-1A26-43C4-9B9B-01A6849EA688}" presName="sibTrans" presStyleLbl="sibTrans2D1" presStyleIdx="0" presStyleCnt="0"/>
      <dgm:spPr/>
    </dgm:pt>
    <dgm:pt modelId="{E3CEB7C0-8467-49BE-B778-186E4C668196}" type="pres">
      <dgm:prSet presAssocID="{4E7123E5-128E-48A3-8785-092A54FDE0A0}" presName="compNode" presStyleCnt="0"/>
      <dgm:spPr/>
    </dgm:pt>
    <dgm:pt modelId="{1F341AFA-1025-4108-AAC3-29B3B4CB519A}" type="pres">
      <dgm:prSet presAssocID="{4E7123E5-128E-48A3-8785-092A54FDE0A0}" presName="pictRect" presStyleLbl="revTx" presStyleIdx="2" presStyleCnt="6">
        <dgm:presLayoutVars>
          <dgm:chMax val="0"/>
          <dgm:bulletEnabled/>
        </dgm:presLayoutVars>
      </dgm:prSet>
      <dgm:spPr/>
    </dgm:pt>
    <dgm:pt modelId="{06117989-78D1-45D8-82A1-466175CA2254}" type="pres">
      <dgm:prSet presAssocID="{4E7123E5-128E-48A3-8785-092A54FDE0A0}" presName="textRect" presStyleLbl="revTx" presStyleIdx="3" presStyleCnt="6">
        <dgm:presLayoutVars>
          <dgm:bulletEnabled/>
        </dgm:presLayoutVars>
      </dgm:prSet>
      <dgm:spPr/>
    </dgm:pt>
    <dgm:pt modelId="{13520BE3-5F8A-4481-A740-32FD48C67FD4}" type="pres">
      <dgm:prSet presAssocID="{18F278A4-028D-44F1-A7F6-8C1ECD869BCA}" presName="sibTrans" presStyleLbl="sibTrans2D1" presStyleIdx="0" presStyleCnt="0"/>
      <dgm:spPr/>
    </dgm:pt>
    <dgm:pt modelId="{9D86F2AC-E33B-44FF-9EFD-4CDE22B9FAF1}" type="pres">
      <dgm:prSet presAssocID="{BDF51A2E-F383-49CB-BDF5-B6FA60491CBD}" presName="compNode" presStyleCnt="0"/>
      <dgm:spPr/>
    </dgm:pt>
    <dgm:pt modelId="{21CAD5E9-C388-496F-848A-E3CC46B40A94}" type="pres">
      <dgm:prSet presAssocID="{BDF51A2E-F383-49CB-BDF5-B6FA60491CBD}" presName="pictRect" presStyleLbl="revTx" presStyleIdx="4" presStyleCnt="6">
        <dgm:presLayoutVars>
          <dgm:chMax val="0"/>
          <dgm:bulletEnabled/>
        </dgm:presLayoutVars>
      </dgm:prSet>
      <dgm:spPr/>
    </dgm:pt>
    <dgm:pt modelId="{B45B5640-510D-495C-A356-AF13E9E473DF}" type="pres">
      <dgm:prSet presAssocID="{BDF51A2E-F383-49CB-BDF5-B6FA60491CBD}" presName="textRect" presStyleLbl="revTx" presStyleIdx="5" presStyleCnt="6">
        <dgm:presLayoutVars>
          <dgm:bulletEnabled/>
        </dgm:presLayoutVars>
      </dgm:prSet>
      <dgm:spPr/>
    </dgm:pt>
  </dgm:ptLst>
  <dgm:cxnLst>
    <dgm:cxn modelId="{02F40701-7F58-4A52-9075-839BBC16B5E3}" type="presOf" srcId="{4DA3F35E-E288-4BAE-87C1-706161C1FACE}" destId="{B45B5640-510D-495C-A356-AF13E9E473DF}" srcOrd="0" destOrd="0" presId="urn:microsoft.com/office/officeart/2024/3/layout/hArchList1"/>
    <dgm:cxn modelId="{F8F61F05-A7AF-4424-847A-62CC55929F40}" type="presOf" srcId="{18F278A4-028D-44F1-A7F6-8C1ECD869BCA}" destId="{13520BE3-5F8A-4481-A740-32FD48C67FD4}" srcOrd="0" destOrd="0" presId="urn:microsoft.com/office/officeart/2024/3/layout/hArchList1"/>
    <dgm:cxn modelId="{8CA1C514-CF68-46BD-A5C5-FF2BC794C5B2}" srcId="{34801B67-B772-450F-8D13-9CFA608D4000}" destId="{BDF51A2E-F383-49CB-BDF5-B6FA60491CBD}" srcOrd="2" destOrd="0" parTransId="{C407FA79-61FC-42AE-9737-8D664E06A0F7}" sibTransId="{22C317E6-C80F-44CA-A687-CEAB4605A707}"/>
    <dgm:cxn modelId="{4F85FF14-9271-4F2F-9F68-59CDF1964013}" srcId="{A1DC3BC6-7BB8-4CE9-BFD3-FF42B182BB12}" destId="{FDE3A0BF-8D1A-4290-8323-8B370ED7DD78}" srcOrd="0" destOrd="0" parTransId="{DACCC55F-3C90-4201-A911-B10F498CEDEC}" sibTransId="{17DEFC7D-4B6F-4364-8767-0FE9B554626F}"/>
    <dgm:cxn modelId="{E4C16B17-E2EF-4CF0-ADE1-CA81FC243346}" srcId="{34801B67-B772-450F-8D13-9CFA608D4000}" destId="{A1DC3BC6-7BB8-4CE9-BFD3-FF42B182BB12}" srcOrd="0" destOrd="0" parTransId="{EE8BD7E1-97FD-4D71-A8A9-E4EEB6F7DBC0}" sibTransId="{9BDA0D3E-1A26-43C4-9B9B-01A6849EA688}"/>
    <dgm:cxn modelId="{4963ED17-A64C-4237-B748-CAE97473589D}" srcId="{BDF51A2E-F383-49CB-BDF5-B6FA60491CBD}" destId="{4DA3F35E-E288-4BAE-87C1-706161C1FACE}" srcOrd="0" destOrd="0" parTransId="{8503BEDD-A0E9-4104-B483-D94AFE3DE597}" sibTransId="{2A3248CB-C32C-4F11-AD79-0C7FB1D9EE54}"/>
    <dgm:cxn modelId="{BB1CA61E-2641-4780-ADE2-B31BDC259A92}" type="presOf" srcId="{4E7123E5-128E-48A3-8785-092A54FDE0A0}" destId="{1F341AFA-1025-4108-AAC3-29B3B4CB519A}" srcOrd="0" destOrd="0" presId="urn:microsoft.com/office/officeart/2024/3/layout/hArchList1"/>
    <dgm:cxn modelId="{1B2B6233-A383-452F-AEFB-051F3D2DB41F}" type="presOf" srcId="{BDF51A2E-F383-49CB-BDF5-B6FA60491CBD}" destId="{21CAD5E9-C388-496F-848A-E3CC46B40A94}" srcOrd="0" destOrd="0" presId="urn:microsoft.com/office/officeart/2024/3/layout/hArchList1"/>
    <dgm:cxn modelId="{F8371E3B-AB9D-4F44-A56E-F5C0D73F032F}" srcId="{4E7123E5-128E-48A3-8785-092A54FDE0A0}" destId="{2A4E77B8-81A6-4CC7-A566-015F40BC6858}" srcOrd="0" destOrd="0" parTransId="{630B9ABB-F3BA-41E8-857F-37D69DC3468D}" sibTransId="{2AC614C0-63BB-46DA-BF69-E0689C7AFDD6}"/>
    <dgm:cxn modelId="{E538293B-DA40-4CE4-AEF0-1E0B42008475}" srcId="{34801B67-B772-450F-8D13-9CFA608D4000}" destId="{4E7123E5-128E-48A3-8785-092A54FDE0A0}" srcOrd="1" destOrd="0" parTransId="{73627FDE-64D6-4D43-9265-00AD2F8B046F}" sibTransId="{18F278A4-028D-44F1-A7F6-8C1ECD869BCA}"/>
    <dgm:cxn modelId="{84C8719E-954A-4653-8709-AF01B05F8926}" type="presOf" srcId="{A1DC3BC6-7BB8-4CE9-BFD3-FF42B182BB12}" destId="{07A3A754-4548-451E-AEC0-706C0380FACE}" srcOrd="0" destOrd="0" presId="urn:microsoft.com/office/officeart/2024/3/layout/hArchList1"/>
    <dgm:cxn modelId="{9241DFDA-9AFD-4B9F-A8CF-91BAED4AB682}" type="presOf" srcId="{FDE3A0BF-8D1A-4290-8323-8B370ED7DD78}" destId="{662A34F3-6C20-4099-8A82-0A254852F459}" srcOrd="0" destOrd="0" presId="urn:microsoft.com/office/officeart/2024/3/layout/hArchList1"/>
    <dgm:cxn modelId="{E548C3E8-AD04-4FEB-A441-999C5BB9B213}" type="presOf" srcId="{34801B67-B772-450F-8D13-9CFA608D4000}" destId="{70D7306B-9DB6-4215-9521-FBF9F8052E67}" srcOrd="0" destOrd="0" presId="urn:microsoft.com/office/officeart/2024/3/layout/hArchList1"/>
    <dgm:cxn modelId="{484338F8-677B-4055-9D0B-163AED2628AF}" type="presOf" srcId="{9BDA0D3E-1A26-43C4-9B9B-01A6849EA688}" destId="{B71EF138-485C-442C-808A-B9F49595BD33}" srcOrd="0" destOrd="0" presId="urn:microsoft.com/office/officeart/2024/3/layout/hArchList1"/>
    <dgm:cxn modelId="{42EEEEFD-3319-4084-8A0F-C7A420C5B096}" type="presOf" srcId="{2A4E77B8-81A6-4CC7-A566-015F40BC6858}" destId="{06117989-78D1-45D8-82A1-466175CA2254}" srcOrd="0" destOrd="0" presId="urn:microsoft.com/office/officeart/2024/3/layout/hArchList1"/>
    <dgm:cxn modelId="{01955C40-144C-412C-B275-9470DE6F9B40}" type="presParOf" srcId="{70D7306B-9DB6-4215-9521-FBF9F8052E67}" destId="{69C2CDF8-EDFD-4681-9F81-2D1FC38A82F4}" srcOrd="0" destOrd="0" presId="urn:microsoft.com/office/officeart/2024/3/layout/hArchList1"/>
    <dgm:cxn modelId="{DA9872E3-EC6F-4450-A6DE-13C61C2B11F4}" type="presParOf" srcId="{69C2CDF8-EDFD-4681-9F81-2D1FC38A82F4}" destId="{07A3A754-4548-451E-AEC0-706C0380FACE}" srcOrd="0" destOrd="0" presId="urn:microsoft.com/office/officeart/2024/3/layout/hArchList1"/>
    <dgm:cxn modelId="{8B6CF60F-A6CE-4F5E-B0DC-8171F9CC5ADD}" type="presParOf" srcId="{69C2CDF8-EDFD-4681-9F81-2D1FC38A82F4}" destId="{662A34F3-6C20-4099-8A82-0A254852F459}" srcOrd="1" destOrd="0" presId="urn:microsoft.com/office/officeart/2024/3/layout/hArchList1"/>
    <dgm:cxn modelId="{B18B914C-6C90-4FD2-8C55-F8A5BF987B7B}" type="presParOf" srcId="{70D7306B-9DB6-4215-9521-FBF9F8052E67}" destId="{B71EF138-485C-442C-808A-B9F49595BD33}" srcOrd="1" destOrd="0" presId="urn:microsoft.com/office/officeart/2024/3/layout/hArchList1"/>
    <dgm:cxn modelId="{A057CA37-E73F-4A1E-8A98-A4F20630708D}" type="presParOf" srcId="{70D7306B-9DB6-4215-9521-FBF9F8052E67}" destId="{E3CEB7C0-8467-49BE-B778-186E4C668196}" srcOrd="2" destOrd="0" presId="urn:microsoft.com/office/officeart/2024/3/layout/hArchList1"/>
    <dgm:cxn modelId="{225ECCC9-8BDD-4F8F-831F-6AB1707DEA75}" type="presParOf" srcId="{E3CEB7C0-8467-49BE-B778-186E4C668196}" destId="{1F341AFA-1025-4108-AAC3-29B3B4CB519A}" srcOrd="0" destOrd="0" presId="urn:microsoft.com/office/officeart/2024/3/layout/hArchList1"/>
    <dgm:cxn modelId="{1321EE5C-5CCB-4646-86A1-E2DB72B05078}" type="presParOf" srcId="{E3CEB7C0-8467-49BE-B778-186E4C668196}" destId="{06117989-78D1-45D8-82A1-466175CA2254}" srcOrd="1" destOrd="0" presId="urn:microsoft.com/office/officeart/2024/3/layout/hArchList1"/>
    <dgm:cxn modelId="{ACA8C660-7874-499C-8535-675FF5EBB922}" type="presParOf" srcId="{70D7306B-9DB6-4215-9521-FBF9F8052E67}" destId="{13520BE3-5F8A-4481-A740-32FD48C67FD4}" srcOrd="3" destOrd="0" presId="urn:microsoft.com/office/officeart/2024/3/layout/hArchList1"/>
    <dgm:cxn modelId="{FA233E17-7BCF-4B25-9834-0DCDFED5F7D6}" type="presParOf" srcId="{70D7306B-9DB6-4215-9521-FBF9F8052E67}" destId="{9D86F2AC-E33B-44FF-9EFD-4CDE22B9FAF1}" srcOrd="4" destOrd="0" presId="urn:microsoft.com/office/officeart/2024/3/layout/hArchList1"/>
    <dgm:cxn modelId="{C07F4A5B-5C4C-4801-85B3-73B1D3A75DE7}" type="presParOf" srcId="{9D86F2AC-E33B-44FF-9EFD-4CDE22B9FAF1}" destId="{21CAD5E9-C388-496F-848A-E3CC46B40A94}" srcOrd="0" destOrd="0" presId="urn:microsoft.com/office/officeart/2024/3/layout/hArchList1"/>
    <dgm:cxn modelId="{81ADBCF5-EC2E-419F-86E1-0690BE2A3A2E}" type="presParOf" srcId="{9D86F2AC-E33B-44FF-9EFD-4CDE22B9FAF1}" destId="{B45B5640-510D-495C-A356-AF13E9E473DF}"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20B3B-0842-4B97-A69D-C582D264BF88}">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097" r="22904" b="1"/>
          <a:stretch/>
        </a:blipFill>
        <a:ln>
          <a:noFill/>
        </a:ln>
        <a:effectLst/>
      </dsp:spPr>
      <dsp:style>
        <a:lnRef idx="0">
          <a:scrgbClr r="0" g="0" b="0"/>
        </a:lnRef>
        <a:fillRef idx="3">
          <a:scrgbClr r="0" g="0" b="0"/>
        </a:fillRef>
        <a:effectRef idx="2">
          <a:scrgbClr r="0" g="0" b="0"/>
        </a:effectRef>
        <a:fontRef idx="minor">
          <a:schemeClr val="lt1"/>
        </a:fontRef>
      </dsp:style>
    </dsp:sp>
    <dsp:sp modelId="{39B1372C-BF92-4D2C-93E9-45BDDFBB04FA}">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Solutions de paiement fluides</a:t>
          </a:r>
        </a:p>
      </dsp:txBody>
      <dsp:txXfrm>
        <a:off x="1790980" y="0"/>
        <a:ext cx="5800878" cy="363528"/>
      </dsp:txXfrm>
    </dsp:sp>
    <dsp:sp modelId="{6DF72A04-11EA-46E4-937D-6ADA0592EC7B}">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Les solutions de paiement d'Oney facilitent des transactions rapides et sécurisées pour les entreprises et les consommateurs.</a:t>
          </a:r>
        </a:p>
      </dsp:txBody>
      <dsp:txXfrm>
        <a:off x="1790980" y="363528"/>
        <a:ext cx="5800878" cy="1247452"/>
      </dsp:txXfrm>
    </dsp:sp>
    <dsp:sp modelId="{EB762243-BE85-4696-87C0-F68FFA9065F1}">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114" r="31140" b="6"/>
          <a:stretch/>
        </a:blipFill>
        <a:ln>
          <a:noFill/>
        </a:ln>
        <a:effectLst/>
      </dsp:spPr>
      <dsp:style>
        <a:lnRef idx="0">
          <a:scrgbClr r="0" g="0" b="0"/>
        </a:lnRef>
        <a:fillRef idx="3">
          <a:scrgbClr r="0" g="0" b="0"/>
        </a:fillRef>
        <a:effectRef idx="2">
          <a:scrgbClr r="0" g="0" b="0"/>
        </a:effectRef>
        <a:fontRef idx="minor">
          <a:schemeClr val="lt1"/>
        </a:fontRef>
      </dsp:style>
    </dsp:sp>
    <dsp:sp modelId="{0B6EF79F-70EF-4CF4-91B9-B684B32068D0}">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Paiement fractionné</a:t>
          </a:r>
        </a:p>
      </dsp:txBody>
      <dsp:txXfrm>
        <a:off x="1790980" y="1739859"/>
        <a:ext cx="5800878" cy="363528"/>
      </dsp:txXfrm>
    </dsp:sp>
    <dsp:sp modelId="{0A171832-BA35-4063-976A-90B9AFD864CB}">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Oney propose des options de paiement fractionné, permettant aux consommateurs de gérer leurs achats plus facilement.</a:t>
          </a:r>
        </a:p>
      </dsp:txBody>
      <dsp:txXfrm>
        <a:off x="1790980" y="2103387"/>
        <a:ext cx="5800878" cy="1247452"/>
      </dsp:txXfrm>
    </dsp:sp>
    <dsp:sp modelId="{164954DE-3612-4FD4-8256-6D485BCBACC2}">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8880" r="21120" b="1"/>
          <a:stretch/>
        </a:blipFill>
        <a:ln>
          <a:noFill/>
        </a:ln>
        <a:effectLst/>
      </dsp:spPr>
      <dsp:style>
        <a:lnRef idx="0">
          <a:scrgbClr r="0" g="0" b="0"/>
        </a:lnRef>
        <a:fillRef idx="3">
          <a:scrgbClr r="0" g="0" b="0"/>
        </a:fillRef>
        <a:effectRef idx="2">
          <a:scrgbClr r="0" g="0" b="0"/>
        </a:effectRef>
        <a:fontRef idx="minor">
          <a:schemeClr val="lt1"/>
        </a:fontRef>
      </dsp:style>
    </dsp:sp>
    <dsp:sp modelId="{73EA5910-2F5E-4AFA-B6DA-755996FA8076}">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Cartes de crédit personnalisées</a:t>
          </a:r>
        </a:p>
      </dsp:txBody>
      <dsp:txXfrm>
        <a:off x="1790980" y="3479718"/>
        <a:ext cx="5800878" cy="363528"/>
      </dsp:txXfrm>
    </dsp:sp>
    <dsp:sp modelId="{433EFF05-AB31-418C-847E-DC33F8B4C8B6}">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Les cartes de crédit personnalisées d'Oney offrent aux utilisateurs une flexibilité et un contrôle accrus sur leurs dépenses.</a:t>
          </a:r>
        </a:p>
      </dsp:txBody>
      <dsp:txXfrm>
        <a:off x="1790980" y="3843246"/>
        <a:ext cx="5800878" cy="1247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F7BE4-4307-4B02-80A5-F4478BCDA514}">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8482" r="24772" b="6"/>
          <a:stretch/>
        </a:blipFill>
        <a:ln>
          <a:noFill/>
        </a:ln>
        <a:effectLst/>
      </dsp:spPr>
      <dsp:style>
        <a:lnRef idx="0">
          <a:scrgbClr r="0" g="0" b="0"/>
        </a:lnRef>
        <a:fillRef idx="3">
          <a:scrgbClr r="0" g="0" b="0"/>
        </a:fillRef>
        <a:effectRef idx="2">
          <a:scrgbClr r="0" g="0" b="0"/>
        </a:effectRef>
        <a:fontRef idx="minor">
          <a:schemeClr val="lt1"/>
        </a:fontRef>
      </dsp:style>
    </dsp:sp>
    <dsp:sp modelId="{043EE1C4-65A1-409B-A60F-A322DCFC88FA}">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Accès à de nouvelles technologies</a:t>
          </a:r>
        </a:p>
      </dsp:txBody>
      <dsp:txXfrm>
        <a:off x="1790980" y="0"/>
        <a:ext cx="5800878" cy="363528"/>
      </dsp:txXfrm>
    </dsp:sp>
    <dsp:sp modelId="{670DC545-5364-4AF8-B64E-444B2D75CC13}">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Les partenariats technologiques permettent à Oney d'accéder à des innovations qui améliorent ses services financiers.</a:t>
          </a:r>
        </a:p>
      </dsp:txBody>
      <dsp:txXfrm>
        <a:off x="1790980" y="363528"/>
        <a:ext cx="5800878" cy="1247452"/>
      </dsp:txXfrm>
    </dsp:sp>
    <dsp:sp modelId="{0E7ED384-EC1E-4E4F-94F7-82AF2CF87BC7}">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5805" r="7188" b="-9"/>
          <a:stretch/>
        </a:blipFill>
        <a:ln>
          <a:noFill/>
        </a:ln>
        <a:effectLst/>
      </dsp:spPr>
      <dsp:style>
        <a:lnRef idx="0">
          <a:scrgbClr r="0" g="0" b="0"/>
        </a:lnRef>
        <a:fillRef idx="3">
          <a:scrgbClr r="0" g="0" b="0"/>
        </a:fillRef>
        <a:effectRef idx="2">
          <a:scrgbClr r="0" g="0" b="0"/>
        </a:effectRef>
        <a:fontRef idx="minor">
          <a:schemeClr val="lt1"/>
        </a:fontRef>
      </dsp:style>
    </dsp:sp>
    <dsp:sp modelId="{BA4929CE-17D8-4FBE-B369-8691F0D2AD70}">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Renforcement de l'innovation</a:t>
          </a:r>
        </a:p>
      </dsp:txBody>
      <dsp:txXfrm>
        <a:off x="1790980" y="1739859"/>
        <a:ext cx="5800878" cy="363528"/>
      </dsp:txXfrm>
    </dsp:sp>
    <dsp:sp modelId="{97ACC774-3338-41BB-87AE-06487F19EE38}">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Collaborer avec des partenaires externes renforce les capacités d'innovation d'Oney et lui permet de progresser rapidement.</a:t>
          </a:r>
        </a:p>
      </dsp:txBody>
      <dsp:txXfrm>
        <a:off x="1790980" y="2103387"/>
        <a:ext cx="5800878" cy="1247452"/>
      </dsp:txXfrm>
    </dsp:sp>
    <dsp:sp modelId="{742EF9F2-D4CD-426C-BBE0-9091FCD866BB}">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3503" r="-6" b="-5"/>
          <a:stretch/>
        </a:blipFill>
        <a:ln>
          <a:noFill/>
        </a:ln>
        <a:effectLst/>
      </dsp:spPr>
      <dsp:style>
        <a:lnRef idx="0">
          <a:scrgbClr r="0" g="0" b="0"/>
        </a:lnRef>
        <a:fillRef idx="3">
          <a:scrgbClr r="0" g="0" b="0"/>
        </a:fillRef>
        <a:effectRef idx="2">
          <a:scrgbClr r="0" g="0" b="0"/>
        </a:effectRef>
        <a:fontRef idx="minor">
          <a:schemeClr val="lt1"/>
        </a:fontRef>
      </dsp:style>
    </dsp:sp>
    <dsp:sp modelId="{39615787-C06D-4101-B384-54D4B440561F}">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Solutions financières avancées</a:t>
          </a:r>
        </a:p>
      </dsp:txBody>
      <dsp:txXfrm>
        <a:off x="1790980" y="3479718"/>
        <a:ext cx="5800878" cy="363528"/>
      </dsp:txXfrm>
    </dsp:sp>
    <dsp:sp modelId="{65F51464-1E9E-4A53-852A-2222412D34BC}">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Ces partenariats aident Oney à rester à la pointe des solutions financières face à un marché en évolution rapide.</a:t>
          </a:r>
        </a:p>
      </dsp:txBody>
      <dsp:txXfrm>
        <a:off x="1790980" y="3843246"/>
        <a:ext cx="5800878" cy="1247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B50B4-6C65-4F63-8EC5-ECB0367BF953}">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12027" r="4" b="20726"/>
          <a:stretch/>
        </a:blipFill>
        <a:ln>
          <a:noFill/>
        </a:ln>
        <a:effectLst/>
      </dsp:spPr>
      <dsp:style>
        <a:lnRef idx="0">
          <a:scrgbClr r="0" g="0" b="0"/>
        </a:lnRef>
        <a:fillRef idx="3">
          <a:scrgbClr r="0" g="0" b="0"/>
        </a:fillRef>
        <a:effectRef idx="2">
          <a:scrgbClr r="0" g="0" b="0"/>
        </a:effectRef>
        <a:fontRef idx="minor">
          <a:schemeClr val="lt1"/>
        </a:fontRef>
      </dsp:style>
    </dsp:sp>
    <dsp:sp modelId="{A59BB741-6AF5-49A7-B023-B4ABAAA3B539}">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Valeurs fondamentales</a:t>
          </a:r>
        </a:p>
      </dsp:txBody>
      <dsp:txXfrm>
        <a:off x="1790980" y="0"/>
        <a:ext cx="5800878" cy="363528"/>
      </dsp:txXfrm>
    </dsp:sp>
    <dsp:sp modelId="{2226F317-8048-44D6-AD58-F2B299D73A2B}">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La transparence et l'éthique sont des valeurs essentielles qui guident les pratiques commerciales d'Oney.</a:t>
          </a:r>
        </a:p>
      </dsp:txBody>
      <dsp:txXfrm>
        <a:off x="1790980" y="363528"/>
        <a:ext cx="5800878" cy="1247452"/>
      </dsp:txXfrm>
    </dsp:sp>
    <dsp:sp modelId="{EE3C8A22-ABBC-4915-921B-E5FF3B01F3DB}">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t="31511" r="-3" b="9487"/>
          <a:stretch/>
        </a:blipFill>
        <a:ln>
          <a:noFill/>
        </a:ln>
        <a:effectLst/>
      </dsp:spPr>
      <dsp:style>
        <a:lnRef idx="0">
          <a:scrgbClr r="0" g="0" b="0"/>
        </a:lnRef>
        <a:fillRef idx="3">
          <a:scrgbClr r="0" g="0" b="0"/>
        </a:fillRef>
        <a:effectRef idx="2">
          <a:scrgbClr r="0" g="0" b="0"/>
        </a:effectRef>
        <a:fontRef idx="minor">
          <a:schemeClr val="lt1"/>
        </a:fontRef>
      </dsp:style>
    </dsp:sp>
    <dsp:sp modelId="{8403A240-DA7D-4DC2-8AE1-39FBDA9ED155}">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Engagement envers la confiance</a:t>
          </a:r>
        </a:p>
      </dsp:txBody>
      <dsp:txXfrm>
        <a:off x="1790980" y="1739859"/>
        <a:ext cx="5800878" cy="363528"/>
      </dsp:txXfrm>
    </dsp:sp>
    <dsp:sp modelId="{6B1F434A-4807-4253-8A71-A27C4F3FA995}">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L'entreprise s'engage à établir la confiance avec ses clients et partenaires par des pratiques commerciales honnêtes.</a:t>
          </a:r>
        </a:p>
      </dsp:txBody>
      <dsp:txXfrm>
        <a:off x="1790980" y="2103387"/>
        <a:ext cx="5800878" cy="1247452"/>
      </dsp:txXfrm>
    </dsp:sp>
    <dsp:sp modelId="{7C330916-264A-4156-8123-30D6F4894699}">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37501" b="1"/>
          <a:stretch/>
        </a:blipFill>
        <a:ln>
          <a:noFill/>
        </a:ln>
        <a:effectLst/>
      </dsp:spPr>
      <dsp:style>
        <a:lnRef idx="0">
          <a:scrgbClr r="0" g="0" b="0"/>
        </a:lnRef>
        <a:fillRef idx="3">
          <a:scrgbClr r="0" g="0" b="0"/>
        </a:fillRef>
        <a:effectRef idx="2">
          <a:scrgbClr r="0" g="0" b="0"/>
        </a:effectRef>
        <a:fontRef idx="minor">
          <a:schemeClr val="lt1"/>
        </a:fontRef>
      </dsp:style>
    </dsp:sp>
    <dsp:sp modelId="{A23ADD55-F42F-4D9F-A181-9F6D64AA531A}">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Pratiques commerciales ouvertes</a:t>
          </a:r>
        </a:p>
      </dsp:txBody>
      <dsp:txXfrm>
        <a:off x="1790980" y="3479718"/>
        <a:ext cx="5800878" cy="363528"/>
      </dsp:txXfrm>
    </dsp:sp>
    <dsp:sp modelId="{4F7FAE38-949D-46B6-A945-133790B3BBB5}">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Oney veille à pratiquer des affaires de manière ouverte, favorisant la transparence dans toutes ses interactions.</a:t>
          </a:r>
        </a:p>
      </dsp:txBody>
      <dsp:txXfrm>
        <a:off x="1790980" y="3843246"/>
        <a:ext cx="5800878" cy="1247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3A754-4548-451E-AEC0-706C0380FACE}">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fr-FR" sz="1800" kern="1200"/>
            <a:t>Dynamisme d'Oney</a:t>
          </a:r>
          <a:endParaRPr lang="en-US" sz="1800" kern="1200"/>
        </a:p>
      </dsp:txBody>
      <dsp:txXfrm>
        <a:off x="0" y="0"/>
        <a:ext cx="3370557" cy="320007"/>
      </dsp:txXfrm>
    </dsp:sp>
    <dsp:sp modelId="{662A34F3-6C20-4099-8A82-0A254852F459}">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fr-FR" sz="1400" kern="1200"/>
            <a:t>Oney se distingue par son dynamisme et son innovation, offrant des solutions financières adaptées aux besoins des clients.</a:t>
          </a:r>
          <a:endParaRPr lang="en-US" sz="1400" kern="1200"/>
        </a:p>
      </dsp:txBody>
      <dsp:txXfrm>
        <a:off x="0" y="320007"/>
        <a:ext cx="3370557" cy="2136175"/>
      </dsp:txXfrm>
    </dsp:sp>
    <dsp:sp modelId="{1F341AFA-1025-4108-AAC3-29B3B4CB519A}">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fr-FR" sz="1800" kern="1200"/>
            <a:t>Responsabilité sociale</a:t>
          </a:r>
          <a:endParaRPr lang="en-US" sz="1800" kern="1200"/>
        </a:p>
      </dsp:txBody>
      <dsp:txXfrm>
        <a:off x="3707612" y="0"/>
        <a:ext cx="3370557" cy="320007"/>
      </dsp:txXfrm>
    </dsp:sp>
    <dsp:sp modelId="{06117989-78D1-45D8-82A1-466175CA2254}">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fr-FR" sz="1400" kern="1200"/>
            <a:t>L'engagement d'Oney envers la responsabilité sociale renforce sa position en tant qu'acteur responsable dans le secteur financier.</a:t>
          </a:r>
          <a:endParaRPr lang="en-US" sz="1400" kern="1200"/>
        </a:p>
      </dsp:txBody>
      <dsp:txXfrm>
        <a:off x="3707612" y="320007"/>
        <a:ext cx="3370557" cy="2136175"/>
      </dsp:txXfrm>
    </dsp:sp>
    <dsp:sp modelId="{21CAD5E9-C388-496F-848A-E3CC46B40A94}">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fr-FR" sz="1800" kern="1200"/>
            <a:t>Vision pour l'avenir</a:t>
          </a:r>
          <a:endParaRPr lang="en-US" sz="1800" kern="1200"/>
        </a:p>
      </dsp:txBody>
      <dsp:txXfrm>
        <a:off x="7415225" y="0"/>
        <a:ext cx="3370557" cy="320007"/>
      </dsp:txXfrm>
    </dsp:sp>
    <dsp:sp modelId="{B45B5640-510D-495C-A356-AF13E9E473DF}">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fr-FR" sz="1400" kern="1200"/>
            <a:t>Avec une vision claire, Oney est bien positionnée pour croître et évoluer dans un marché dynamique et en constante évolution.</a:t>
          </a:r>
          <a:endParaRPr lang="en-US" sz="1400" kern="1200"/>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636BC-BCF6-48C6-8653-47EA22DB7BC3}"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51130-5FE5-4DA8-8350-066CE9D7A72E}" type="slidenum">
              <a:rPr lang="en-US" smtClean="0"/>
              <a:t>‹#›</a:t>
            </a:fld>
            <a:endParaRPr lang="en-US"/>
          </a:p>
        </p:txBody>
      </p:sp>
    </p:spTree>
    <p:extLst>
      <p:ext uri="{BB962C8B-B14F-4D97-AF65-F5344CB8AC3E}">
        <p14:creationId xmlns:p14="http://schemas.microsoft.com/office/powerpoint/2010/main" val="3749187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 contenu généré par l’IA peut être incorrect.
---
Oney est une entreprise innovante dans le secteur financier, offrant une large gamme de services adaptés aux besoins de ses clients. Cette présentation se penchera sur l'histoire de la société, les services qu'elle propose, ses innovations technologiques, ainsi que son engagement envers la responsabilité sociale et ses perspectives d'avenir.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1</a:t>
            </a:fld>
            <a:endParaRPr lang="en-US"/>
          </a:p>
        </p:txBody>
      </p:sp>
    </p:spTree>
    <p:extLst>
      <p:ext uri="{BB962C8B-B14F-4D97-AF65-F5344CB8AC3E}">
        <p14:creationId xmlns:p14="http://schemas.microsoft.com/office/powerpoint/2010/main" val="1884927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En plus de ses offres de crédit, Oney propose également des produits d'épargne et d'assurance, permettant à ses clients de gérer leurs finances de manière complète. Ces produits sont conçus pour répondre aux besoins variés des consommateurs.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10</a:t>
            </a:fld>
            <a:endParaRPr lang="en-US"/>
          </a:p>
        </p:txBody>
      </p:sp>
    </p:spTree>
    <p:extLst>
      <p:ext uri="{BB962C8B-B14F-4D97-AF65-F5344CB8AC3E}">
        <p14:creationId xmlns:p14="http://schemas.microsoft.com/office/powerpoint/2010/main" val="2158597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Oney place l'innovation au cœur de ses activités. Grâce à des technologies avancées, l'entreprise améliore continuellement ses services pour offrir une expérience client optimale. Nous allons explorer les initiatives digitales mises en place par Oney.</a:t>
            </a:r>
          </a:p>
        </p:txBody>
      </p:sp>
      <p:sp>
        <p:nvSpPr>
          <p:cNvPr id="4" name="Slide Number Placeholder 3"/>
          <p:cNvSpPr>
            <a:spLocks noGrp="1"/>
          </p:cNvSpPr>
          <p:nvPr>
            <p:ph type="sldNum" sz="quarter" idx="5"/>
          </p:nvPr>
        </p:nvSpPr>
        <p:spPr/>
        <p:txBody>
          <a:bodyPr/>
          <a:lstStyle/>
          <a:p>
            <a:fld id="{8B4E09EC-53CE-42CC-BB68-1C09D2A811B7}" type="slidenum">
              <a:rPr lang="en-US" smtClean="0"/>
              <a:t>11</a:t>
            </a:fld>
            <a:endParaRPr lang="en-US"/>
          </a:p>
        </p:txBody>
      </p:sp>
    </p:spTree>
    <p:extLst>
      <p:ext uri="{BB962C8B-B14F-4D97-AF65-F5344CB8AC3E}">
        <p14:creationId xmlns:p14="http://schemas.microsoft.com/office/powerpoint/2010/main" val="1498317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La digitalisation est une priorité pour Oney, qui a investi dans des outils numériques pour simplifier l'accès à ses services. Cela comprend des plateformes en ligne et des fonctionnalités automatisées qui améliorent l'efficacité et la satisfaction client.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12</a:t>
            </a:fld>
            <a:endParaRPr lang="en-US"/>
          </a:p>
        </p:txBody>
      </p:sp>
    </p:spTree>
    <p:extLst>
      <p:ext uri="{BB962C8B-B14F-4D97-AF65-F5344CB8AC3E}">
        <p14:creationId xmlns:p14="http://schemas.microsoft.com/office/powerpoint/2010/main" val="2669490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Oney a développé des applications mobiles intuitives qui permettent aux utilisateurs de gérer leurs finances à tout moment et en tout lieu. Ces outils sont conçus pour être conviviaux et répondre aux attentes des clients modernes.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13</a:t>
            </a:fld>
            <a:endParaRPr lang="en-US"/>
          </a:p>
        </p:txBody>
      </p:sp>
    </p:spTree>
    <p:extLst>
      <p:ext uri="{BB962C8B-B14F-4D97-AF65-F5344CB8AC3E}">
        <p14:creationId xmlns:p14="http://schemas.microsoft.com/office/powerpoint/2010/main" val="4216183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Pour renforcer ses capacités d'innovation, Oney collabore avec divers partenaires technologiques. Ces partenariats permettent à l'entreprise d'accéder à de nouvelles technologies et de rester à la pointe des solutions financières.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14</a:t>
            </a:fld>
            <a:endParaRPr lang="en-US"/>
          </a:p>
        </p:txBody>
      </p:sp>
    </p:spTree>
    <p:extLst>
      <p:ext uri="{BB962C8B-B14F-4D97-AF65-F5344CB8AC3E}">
        <p14:creationId xmlns:p14="http://schemas.microsoft.com/office/powerpoint/2010/main" val="384165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Oney s'engage à être un acteur responsable dans le secteur financier. Cette section mettra en lumière les initiatives environnementales, les actions sociales et l'engagement envers la transparence et l'éthique dans les pratiques commerciales.</a:t>
            </a:r>
          </a:p>
        </p:txBody>
      </p:sp>
      <p:sp>
        <p:nvSpPr>
          <p:cNvPr id="4" name="Slide Number Placeholder 3"/>
          <p:cNvSpPr>
            <a:spLocks noGrp="1"/>
          </p:cNvSpPr>
          <p:nvPr>
            <p:ph type="sldNum" sz="quarter" idx="5"/>
          </p:nvPr>
        </p:nvSpPr>
        <p:spPr/>
        <p:txBody>
          <a:bodyPr/>
          <a:lstStyle/>
          <a:p>
            <a:fld id="{8B4E09EC-53CE-42CC-BB68-1C09D2A811B7}" type="slidenum">
              <a:rPr lang="en-US" smtClean="0"/>
              <a:t>15</a:t>
            </a:fld>
            <a:endParaRPr lang="en-US"/>
          </a:p>
        </p:txBody>
      </p:sp>
    </p:spTree>
    <p:extLst>
      <p:ext uri="{BB962C8B-B14F-4D97-AF65-F5344CB8AC3E}">
        <p14:creationId xmlns:p14="http://schemas.microsoft.com/office/powerpoint/2010/main" val="4053798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Oney prend des mesures concrètes pour réduire son impact environnemental. L'entreprise met en œuvre des pratiques durables et soutient des projets qui visent à préserver les ressources naturelles et à promouvoir un développement responsable.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16</a:t>
            </a:fld>
            <a:endParaRPr lang="en-US"/>
          </a:p>
        </p:txBody>
      </p:sp>
    </p:spTree>
    <p:extLst>
      <p:ext uri="{BB962C8B-B14F-4D97-AF65-F5344CB8AC3E}">
        <p14:creationId xmlns:p14="http://schemas.microsoft.com/office/powerpoint/2010/main" val="2681472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Oney s'investit également dans des actions sociales et communautaires, soutenant des initiatives qui favorisent l'inclusion et le bien-être des populations défavorisées. Ces actions reflètent l'engagement d'Oney envers la responsabilité sociale.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17</a:t>
            </a:fld>
            <a:endParaRPr lang="en-US"/>
          </a:p>
        </p:txBody>
      </p:sp>
    </p:spTree>
    <p:extLst>
      <p:ext uri="{BB962C8B-B14F-4D97-AF65-F5344CB8AC3E}">
        <p14:creationId xmlns:p14="http://schemas.microsoft.com/office/powerpoint/2010/main" val="3595678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La transparence et l'éthique sont au cœur des valeurs d'Oney. L'entreprise s'engage à pratiquer des affaires de manière honnête et ouverte, garantissant ainsi la confiance de ses clients et partenaires.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18</a:t>
            </a:fld>
            <a:endParaRPr lang="en-US"/>
          </a:p>
        </p:txBody>
      </p:sp>
    </p:spTree>
    <p:extLst>
      <p:ext uri="{BB962C8B-B14F-4D97-AF65-F5344CB8AC3E}">
        <p14:creationId xmlns:p14="http://schemas.microsoft.com/office/powerpoint/2010/main" val="1201020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Oney envisage un avenir prometteur avec des ambitions de croissance et d'expansion internationale. Nous discuterons des projets envisagés et des objectifs que l'entreprise souhaite atteindre pour rester compétitive sur le marché.</a:t>
            </a:r>
          </a:p>
        </p:txBody>
      </p:sp>
      <p:sp>
        <p:nvSpPr>
          <p:cNvPr id="4" name="Slide Number Placeholder 3"/>
          <p:cNvSpPr>
            <a:spLocks noGrp="1"/>
          </p:cNvSpPr>
          <p:nvPr>
            <p:ph type="sldNum" sz="quarter" idx="5"/>
          </p:nvPr>
        </p:nvSpPr>
        <p:spPr/>
        <p:txBody>
          <a:bodyPr/>
          <a:lstStyle/>
          <a:p>
            <a:fld id="{8B4E09EC-53CE-42CC-BB68-1C09D2A811B7}" type="slidenum">
              <a:rPr lang="en-US" smtClean="0"/>
              <a:t>19</a:t>
            </a:fld>
            <a:endParaRPr lang="en-US"/>
          </a:p>
        </p:txBody>
      </p:sp>
    </p:spTree>
    <p:extLst>
      <p:ext uri="{BB962C8B-B14F-4D97-AF65-F5344CB8AC3E}">
        <p14:creationId xmlns:p14="http://schemas.microsoft.com/office/powerpoint/2010/main" val="214845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Nous commencerons par une introduction à l'entreprise Oney, où nous examinerons son historique, sa mission, et la présentation des dirigeants. Ensuite, nous discuterons des services financiers offerts par Oney, suivis d'une exploration des innovations et technologies qui soutiennent ses opérations. Enfin, nous aborderons les engagements responsables de la société et ses perspectives futures.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2</a:t>
            </a:fld>
            <a:endParaRPr lang="en-US"/>
          </a:p>
        </p:txBody>
      </p:sp>
    </p:spTree>
    <p:extLst>
      <p:ext uri="{BB962C8B-B14F-4D97-AF65-F5344CB8AC3E}">
        <p14:creationId xmlns:p14="http://schemas.microsoft.com/office/powerpoint/2010/main" val="3921904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Oney prévoit d'élargir sa présence au niveau international en s'implantant dans de nouveaux marchés. Cette stratégie vise à accroître la portée de ses services et à répondre aux besoins d'une clientèle globale.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20</a:t>
            </a:fld>
            <a:endParaRPr lang="en-US"/>
          </a:p>
        </p:txBody>
      </p:sp>
    </p:spTree>
    <p:extLst>
      <p:ext uri="{BB962C8B-B14F-4D97-AF65-F5344CB8AC3E}">
        <p14:creationId xmlns:p14="http://schemas.microsoft.com/office/powerpoint/2010/main" val="1557747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L'entreprise a défini plusieurs projets et objectifs futurs pour continuer à innover et à s'adapter aux évolutions du marché. Ces initiatives sont essentielles pour maintenir la compétitivité d'Oney dans le secteur financier.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21</a:t>
            </a:fld>
            <a:endParaRPr lang="en-US"/>
          </a:p>
        </p:txBody>
      </p:sp>
    </p:spTree>
    <p:extLst>
      <p:ext uri="{BB962C8B-B14F-4D97-AF65-F5344CB8AC3E}">
        <p14:creationId xmlns:p14="http://schemas.microsoft.com/office/powerpoint/2010/main" val="586698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Oney reste attentive aux tendances émergentes du marché financier, en ajustant ses services et en adoptant de nouvelles technologies. Cette flexibilité permet à l'entreprise de répondre efficacement aux attentes évolutives des consommateurs.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22</a:t>
            </a:fld>
            <a:endParaRPr lang="en-US"/>
          </a:p>
        </p:txBody>
      </p:sp>
    </p:spTree>
    <p:extLst>
      <p:ext uri="{BB962C8B-B14F-4D97-AF65-F5344CB8AC3E}">
        <p14:creationId xmlns:p14="http://schemas.microsoft.com/office/powerpoint/2010/main" val="552845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 résumé, Oney est une entreprise dynamique et innovante, offrant une gamme complète de services financiers tout en s'engageant envers la responsabilité sociale. Avec une vision claire pour l'avenir, Oney est bien positionnée pour continuer à croître et à évoluer dans un marché en constante évolution.</a:t>
            </a:r>
          </a:p>
        </p:txBody>
      </p:sp>
      <p:sp>
        <p:nvSpPr>
          <p:cNvPr id="4" name="Slide Number Placeholder 3"/>
          <p:cNvSpPr>
            <a:spLocks noGrp="1"/>
          </p:cNvSpPr>
          <p:nvPr>
            <p:ph type="sldNum" sz="quarter" idx="5"/>
          </p:nvPr>
        </p:nvSpPr>
        <p:spPr/>
        <p:txBody>
          <a:bodyPr/>
          <a:lstStyle/>
          <a:p>
            <a:fld id="{8B4E09EC-53CE-42CC-BB68-1C09D2A811B7}" type="slidenum">
              <a:rPr lang="en-US" smtClean="0"/>
              <a:t>23</a:t>
            </a:fld>
            <a:endParaRPr lang="en-US"/>
          </a:p>
        </p:txBody>
      </p:sp>
    </p:spTree>
    <p:extLst>
      <p:ext uri="{BB962C8B-B14F-4D97-AF65-F5344CB8AC3E}">
        <p14:creationId xmlns:p14="http://schemas.microsoft.com/office/powerpoint/2010/main" val="70543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Oney a été fondée avec pour objectif de révolutionner le secteur financier grâce à des solutions adaptées aux besoins des clients. Nous allons découvrir l'historique de la société, ses valeurs fondamentales, ainsi que les dirigeants qui orientent sa vision stratégique.</a:t>
            </a:r>
          </a:p>
        </p:txBody>
      </p:sp>
      <p:sp>
        <p:nvSpPr>
          <p:cNvPr id="4" name="Slide Number Placeholder 3"/>
          <p:cNvSpPr>
            <a:spLocks noGrp="1"/>
          </p:cNvSpPr>
          <p:nvPr>
            <p:ph type="sldNum" sz="quarter" idx="5"/>
          </p:nvPr>
        </p:nvSpPr>
        <p:spPr/>
        <p:txBody>
          <a:bodyPr/>
          <a:lstStyle/>
          <a:p>
            <a:fld id="{8B4E09EC-53CE-42CC-BB68-1C09D2A811B7}" type="slidenum">
              <a:rPr lang="en-US" smtClean="0"/>
              <a:t>3</a:t>
            </a:fld>
            <a:endParaRPr lang="en-US"/>
          </a:p>
        </p:txBody>
      </p:sp>
    </p:spTree>
    <p:extLst>
      <p:ext uri="{BB962C8B-B14F-4D97-AF65-F5344CB8AC3E}">
        <p14:creationId xmlns:p14="http://schemas.microsoft.com/office/powerpoint/2010/main" val="3731848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Oney a été fondée en tant qu'entité visant à offrir des services financiers accessibles et innovants. Au fil des années, l'entreprise a élargi son éventail de services, devenant un acteur clé dans le domaine du crédit à la consommation et des solutions de paiement.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4</a:t>
            </a:fld>
            <a:endParaRPr lang="en-US"/>
          </a:p>
        </p:txBody>
      </p:sp>
    </p:spTree>
    <p:extLst>
      <p:ext uri="{BB962C8B-B14F-4D97-AF65-F5344CB8AC3E}">
        <p14:creationId xmlns:p14="http://schemas.microsoft.com/office/powerpoint/2010/main" val="177458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La mission d'Oney est de faciliter l'accès aux services financiers pour tous. L'entreprise valorise la transparence, l'innovation et la satisfaction client, en se concentrant sur des solutions qui mettent l'accent sur l'expérience utilisateur.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5</a:t>
            </a:fld>
            <a:endParaRPr lang="en-US"/>
          </a:p>
        </p:txBody>
      </p:sp>
    </p:spTree>
    <p:extLst>
      <p:ext uri="{BB962C8B-B14F-4D97-AF65-F5344CB8AC3E}">
        <p14:creationId xmlns:p14="http://schemas.microsoft.com/office/powerpoint/2010/main" val="2832744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Oney est dirigée par une équipe expérimentée qui guide l'entreprise vers ses objectifs stratégiques. Leurs compétences variées et leur vision collective permettent à Oney de se positionner comme un leader dans le secteur des services financiers.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6</a:t>
            </a:fld>
            <a:endParaRPr lang="en-US"/>
          </a:p>
        </p:txBody>
      </p:sp>
    </p:spTree>
    <p:extLst>
      <p:ext uri="{BB962C8B-B14F-4D97-AF65-F5344CB8AC3E}">
        <p14:creationId xmlns:p14="http://schemas.microsoft.com/office/powerpoint/2010/main" val="966906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Oney propose une gamme complète de services financiers, allant du crédit à la consommation aux solutions de paiement innovantes. Cette section détaillera chacun des services pour mieux comprendre comment Oney répond aux besoins de ses clients.</a:t>
            </a:r>
          </a:p>
        </p:txBody>
      </p:sp>
      <p:sp>
        <p:nvSpPr>
          <p:cNvPr id="4" name="Slide Number Placeholder 3"/>
          <p:cNvSpPr>
            <a:spLocks noGrp="1"/>
          </p:cNvSpPr>
          <p:nvPr>
            <p:ph type="sldNum" sz="quarter" idx="5"/>
          </p:nvPr>
        </p:nvSpPr>
        <p:spPr/>
        <p:txBody>
          <a:bodyPr/>
          <a:lstStyle/>
          <a:p>
            <a:fld id="{8B4E09EC-53CE-42CC-BB68-1C09D2A811B7}" type="slidenum">
              <a:rPr lang="en-US" smtClean="0"/>
              <a:t>7</a:t>
            </a:fld>
            <a:endParaRPr lang="en-US"/>
          </a:p>
        </p:txBody>
      </p:sp>
    </p:spTree>
    <p:extLst>
      <p:ext uri="{BB962C8B-B14F-4D97-AF65-F5344CB8AC3E}">
        <p14:creationId xmlns:p14="http://schemas.microsoft.com/office/powerpoint/2010/main" val="1252331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Le crédit à la consommation est l'un des services phares d'Oney. L'entreprise offre des solutions flexibles qui permettent aux clients de financer leurs projets personnels tout en bénéficiant de conditions adaptées à leur situation financière.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8</a:t>
            </a:fld>
            <a:endParaRPr lang="en-US"/>
          </a:p>
        </p:txBody>
      </p:sp>
    </p:spTree>
    <p:extLst>
      <p:ext uri="{BB962C8B-B14F-4D97-AF65-F5344CB8AC3E}">
        <p14:creationId xmlns:p14="http://schemas.microsoft.com/office/powerpoint/2010/main" val="5885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Oney se distingue par ses solutions de paiement innovantes, permettant aux entreprises et aux consommateurs de réaliser des transactions de manière fluide et sécurisée. Ces solutions incluent des options de paiement fractionné et des cartes de crédit personnalisées.
Source de l’image : bibliothèque de contenu Microsoft 365
</a:t>
            </a:r>
          </a:p>
        </p:txBody>
      </p:sp>
      <p:sp>
        <p:nvSpPr>
          <p:cNvPr id="4" name="Slide Number Placeholder 3"/>
          <p:cNvSpPr>
            <a:spLocks noGrp="1"/>
          </p:cNvSpPr>
          <p:nvPr>
            <p:ph type="sldNum" sz="quarter" idx="5"/>
          </p:nvPr>
        </p:nvSpPr>
        <p:spPr/>
        <p:txBody>
          <a:bodyPr/>
          <a:lstStyle/>
          <a:p>
            <a:fld id="{8B4E09EC-53CE-42CC-BB68-1C09D2A811B7}" type="slidenum">
              <a:rPr lang="en-US" smtClean="0"/>
              <a:t>9</a:t>
            </a:fld>
            <a:endParaRPr lang="en-US"/>
          </a:p>
        </p:txBody>
      </p:sp>
    </p:spTree>
    <p:extLst>
      <p:ext uri="{BB962C8B-B14F-4D97-AF65-F5344CB8AC3E}">
        <p14:creationId xmlns:p14="http://schemas.microsoft.com/office/powerpoint/2010/main" val="156575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6/6/2025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69390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6/6/2025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8613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6/6/2025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78500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6/6/2025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9639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6/6/2025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344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6/6/2025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380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6/6/2025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4302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6/6/2025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69298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6/6/2025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1288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6/6/2025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1826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6/6/2025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53733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6/6/2025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6048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B8F0D-DABE-142E-8A23-C0BD1F0C8D6D}"/>
              </a:ext>
            </a:extLst>
          </p:cNvPr>
          <p:cNvSpPr>
            <a:spLocks noGrp="1"/>
          </p:cNvSpPr>
          <p:nvPr>
            <p:ph type="ctrTitle"/>
          </p:nvPr>
        </p:nvSpPr>
        <p:spPr>
          <a:xfrm>
            <a:off x="703400" y="899025"/>
            <a:ext cx="4917754" cy="3792926"/>
          </a:xfrm>
        </p:spPr>
        <p:txBody>
          <a:bodyPr>
            <a:normAutofit/>
          </a:bodyPr>
          <a:lstStyle/>
          <a:p>
            <a:pPr>
              <a:lnSpc>
                <a:spcPct val="90000"/>
              </a:lnSpc>
            </a:pPr>
            <a:r>
              <a:rPr lang="en-US" sz="5000"/>
              <a:t>Présentation de la société Oney : Histoire, services et innovations</a:t>
            </a:r>
          </a:p>
        </p:txBody>
      </p:sp>
      <p:sp>
        <p:nvSpPr>
          <p:cNvPr id="3" name="Subtitle 2">
            <a:extLst>
              <a:ext uri="{FF2B5EF4-FFF2-40B4-BE49-F238E27FC236}">
                <a16:creationId xmlns:a16="http://schemas.microsoft.com/office/drawing/2014/main" id="{9D47C79B-5329-B459-9565-D70524EE3AEE}"/>
              </a:ext>
            </a:extLst>
          </p:cNvPr>
          <p:cNvSpPr>
            <a:spLocks noGrp="1"/>
          </p:cNvSpPr>
          <p:nvPr>
            <p:ph type="subTitle" idx="1"/>
          </p:nvPr>
        </p:nvSpPr>
        <p:spPr>
          <a:xfrm>
            <a:off x="721688" y="4778479"/>
            <a:ext cx="4435882" cy="1101160"/>
          </a:xfrm>
        </p:spPr>
        <p:txBody>
          <a:bodyPr>
            <a:normAutofit/>
          </a:bodyPr>
          <a:lstStyle/>
          <a:p>
            <a:r>
              <a:rPr lang="en-US"/>
              <a:t>Exploration des services et innovations d'Oney</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Ordinateur portable et smartphone avec document financier">
            <a:extLst>
              <a:ext uri="{FF2B5EF4-FFF2-40B4-BE49-F238E27FC236}">
                <a16:creationId xmlns:a16="http://schemas.microsoft.com/office/drawing/2014/main" id="{F2FFD898-C1C3-4946-ADC1-ED52C7ACBD07}"/>
              </a:ext>
            </a:extLst>
          </p:cNvPr>
          <p:cNvPicPr>
            <a:picLocks noChangeAspect="1"/>
          </p:cNvPicPr>
          <p:nvPr/>
        </p:nvPicPr>
        <p:blipFill>
          <a:blip r:embed="rId3"/>
          <a:srcRect l="11092" r="24203"/>
          <a:stretch>
            <a:fillRect/>
          </a:stretch>
        </p:blipFill>
        <p:spPr>
          <a:xfrm>
            <a:off x="6217920" y="723901"/>
            <a:ext cx="5244454" cy="5410200"/>
          </a:xfrm>
          <a:prstGeom prst="rect">
            <a:avLst/>
          </a:prstGeom>
        </p:spPr>
      </p:pic>
    </p:spTree>
    <p:extLst>
      <p:ext uri="{BB962C8B-B14F-4D97-AF65-F5344CB8AC3E}">
        <p14:creationId xmlns:p14="http://schemas.microsoft.com/office/powerpoint/2010/main" val="33388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3AE4E-BD7D-D564-CDEA-BB0ADED0B1E8}"/>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Produits d'épargne et d'assurance</a:t>
            </a:r>
          </a:p>
        </p:txBody>
      </p:sp>
      <p:pic>
        <p:nvPicPr>
          <p:cNvPr id="5" name="Content Placeholder 4" descr="Une photo d’archives montrant une vue rapprochée d’une rangée de pièces empilées avec des cubes de lettres en bois épelant le mot « investir » se trouvait à côté d’une tirelire. Il s’agit d’un concept de finance et d’épargne.">
            <a:extLst>
              <a:ext uri="{FF2B5EF4-FFF2-40B4-BE49-F238E27FC236}">
                <a16:creationId xmlns:a16="http://schemas.microsoft.com/office/drawing/2014/main" id="{BA6EA5B0-03E6-4E84-AC7E-134CE9AE1993}"/>
              </a:ext>
            </a:extLst>
          </p:cNvPr>
          <p:cNvPicPr>
            <a:picLocks noGrp="1" noChangeAspect="1"/>
          </p:cNvPicPr>
          <p:nvPr>
            <p:ph sz="half" idx="1"/>
          </p:nvPr>
        </p:nvPicPr>
        <p:blipFill>
          <a:blip r:embed="rId3"/>
          <a:srcRect l="40090" r="19078"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7E56FD5-46F4-BA65-2579-C245CF311E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fr-FR" sz="1400" b="1"/>
              <a:t>Offres d'épargne</a:t>
            </a:r>
          </a:p>
          <a:p>
            <a:pPr marL="0" lvl="1" indent="0">
              <a:buNone/>
            </a:pPr>
            <a:r>
              <a:rPr lang="fr-FR" sz="1400"/>
              <a:t>Les produits d'épargne d'Oney sont conçus pour aider les clients à planifier leur avenir financier et à atteindre leurs objectifs.</a:t>
            </a:r>
          </a:p>
          <a:p>
            <a:pPr marL="0" indent="0">
              <a:spcBef>
                <a:spcPts val="2500"/>
              </a:spcBef>
              <a:buNone/>
            </a:pPr>
            <a:r>
              <a:rPr lang="fr-FR" sz="1400" b="1"/>
              <a:t>Produits d'assurance</a:t>
            </a:r>
          </a:p>
          <a:p>
            <a:pPr marL="0" lvl="1" indent="0">
              <a:buNone/>
            </a:pPr>
            <a:r>
              <a:rPr lang="fr-FR" sz="1400"/>
              <a:t>Les solutions d'assurance proposées par Oney protègent les clients contre les imprévus et assurent leur tranquillité d'esprit.</a:t>
            </a:r>
          </a:p>
          <a:p>
            <a:pPr marL="0" indent="0">
              <a:spcBef>
                <a:spcPts val="2500"/>
              </a:spcBef>
              <a:buNone/>
            </a:pPr>
            <a:r>
              <a:rPr lang="fr-FR" sz="1400" b="1"/>
              <a:t>Gestion financière complète</a:t>
            </a:r>
          </a:p>
          <a:p>
            <a:pPr marL="0" lvl="1" indent="0">
              <a:buNone/>
            </a:pPr>
            <a:r>
              <a:rPr lang="fr-FR" sz="1400"/>
              <a:t>Oney permet à ses clients de gérer leurs finances de manière complète grâce à une gamme de produits adaptés à leurs besoins.</a:t>
            </a:r>
            <a:endParaRPr lang="en-US" sz="140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599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C4942166-46CC-43C5-39F3-4644354859D6}"/>
              </a:ext>
            </a:extLst>
          </p:cNvPr>
          <p:cNvSpPr>
            <a:spLocks noGrp="1"/>
          </p:cNvSpPr>
          <p:nvPr>
            <p:ph type="ctrTitle"/>
          </p:nvPr>
        </p:nvSpPr>
        <p:spPr>
          <a:xfrm>
            <a:off x="695324" y="1145308"/>
            <a:ext cx="7600263" cy="4860947"/>
          </a:xfrm>
        </p:spPr>
        <p:txBody>
          <a:bodyPr anchor="b">
            <a:normAutofit/>
          </a:bodyPr>
          <a:lstStyle/>
          <a:p>
            <a:r>
              <a:rPr lang="en-US" sz="7600"/>
              <a:t>Innovation et technologies chez Oney</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23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6E41E-1826-91E1-C811-B2A1268339A0}"/>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Digitalisation des services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ONCEPT DE SERVICE À LA CLIENTÈLE">
            <a:extLst>
              <a:ext uri="{FF2B5EF4-FFF2-40B4-BE49-F238E27FC236}">
                <a16:creationId xmlns:a16="http://schemas.microsoft.com/office/drawing/2014/main" id="{1A8B08EC-40E0-4DB3-A7ED-81BD631B4C21}"/>
              </a:ext>
            </a:extLst>
          </p:cNvPr>
          <p:cNvPicPr>
            <a:picLocks noGrp="1" noChangeAspect="1"/>
          </p:cNvPicPr>
          <p:nvPr>
            <p:ph sz="half" idx="1"/>
          </p:nvPr>
        </p:nvPicPr>
        <p:blipFill>
          <a:blip r:embed="rId3"/>
          <a:srcRect r="11477"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49D277EF-F4B0-FA31-0E15-AF72F0F4F6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fr-FR" sz="1400" b="1"/>
              <a:t>Investissement dans le numérique</a:t>
            </a:r>
          </a:p>
          <a:p>
            <a:pPr marL="0" lvl="1" indent="0">
              <a:buNone/>
            </a:pPr>
            <a:r>
              <a:rPr lang="fr-FR" sz="1400"/>
              <a:t>Oney a mis l'accent sur l'investissement dans des outils numériques pour moderniser ses services et améliorer l'accessibilité.</a:t>
            </a:r>
          </a:p>
          <a:p>
            <a:pPr marL="0" indent="0">
              <a:spcBef>
                <a:spcPts val="2500"/>
              </a:spcBef>
              <a:buNone/>
            </a:pPr>
            <a:r>
              <a:rPr lang="fr-FR" sz="1400" b="1"/>
              <a:t>Plateformes en ligne</a:t>
            </a:r>
          </a:p>
          <a:p>
            <a:pPr marL="0" lvl="1" indent="0">
              <a:buNone/>
            </a:pPr>
            <a:r>
              <a:rPr lang="fr-FR" sz="1400"/>
              <a:t>Le développement de plateformes en ligne facilite l'accès aux services pour les clients, rendant les transactions plus simples et rapides.</a:t>
            </a:r>
          </a:p>
          <a:p>
            <a:pPr marL="0" indent="0">
              <a:spcBef>
                <a:spcPts val="2500"/>
              </a:spcBef>
              <a:buNone/>
            </a:pPr>
            <a:r>
              <a:rPr lang="fr-FR" sz="1400" b="1"/>
              <a:t>Automatisation des services</a:t>
            </a:r>
          </a:p>
          <a:p>
            <a:pPr marL="0" lvl="1" indent="0">
              <a:buNone/>
            </a:pPr>
            <a:r>
              <a:rPr lang="fr-FR" sz="1400"/>
              <a:t>Les fonctionnalités automatisées augmentent l'efficacité des services et améliorent la satisfaction client en réduisant les temps d'attente.</a:t>
            </a:r>
            <a:endParaRPr lang="en-US" sz="1400"/>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77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D8E03-0AFB-2797-1C46-D665D38241BD}"/>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Plateformes et applications mobiles</a:t>
            </a:r>
          </a:p>
        </p:txBody>
      </p:sp>
      <p:pic>
        <p:nvPicPr>
          <p:cNvPr id="5" name="Content Placeholder 4" descr="Technologie de réseau mobile de banque électronique Fintech">
            <a:extLst>
              <a:ext uri="{FF2B5EF4-FFF2-40B4-BE49-F238E27FC236}">
                <a16:creationId xmlns:a16="http://schemas.microsoft.com/office/drawing/2014/main" id="{DDD62065-0DA2-4DB7-8E8F-9BE6D5836E78}"/>
              </a:ext>
            </a:extLst>
          </p:cNvPr>
          <p:cNvPicPr>
            <a:picLocks noGrp="1" noChangeAspect="1"/>
          </p:cNvPicPr>
          <p:nvPr>
            <p:ph sz="half" idx="1"/>
          </p:nvPr>
        </p:nvPicPr>
        <p:blipFill>
          <a:blip r:embed="rId3"/>
          <a:srcRect l="35692" r="23475"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E830AB-EF37-AE85-CB68-196E9DE8099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fr-FR" sz="1400" b="1"/>
              <a:t>Applications mobiles intuitives</a:t>
            </a:r>
          </a:p>
          <a:p>
            <a:pPr marL="0" lvl="1" indent="0">
              <a:buNone/>
            </a:pPr>
            <a:r>
              <a:rPr lang="fr-FR" sz="1400"/>
              <a:t>Les applications développées par Oney sont conçues pour être facilement utilisables, permettant une navigation fluide et intuitive, idéale pour les utilisateurs modernes.</a:t>
            </a:r>
          </a:p>
          <a:p>
            <a:pPr marL="0" indent="0">
              <a:spcBef>
                <a:spcPts val="2500"/>
              </a:spcBef>
              <a:buNone/>
            </a:pPr>
            <a:r>
              <a:rPr lang="fr-FR" sz="1400" b="1"/>
              <a:t>Gestion des finances</a:t>
            </a:r>
          </a:p>
          <a:p>
            <a:pPr marL="0" lvl="1" indent="0">
              <a:buNone/>
            </a:pPr>
            <a:r>
              <a:rPr lang="fr-FR" sz="1400"/>
              <a:t>Ces applications permettent aux utilisateurs de gérer leurs finances de manière efficace, offrant des fonctionnalités pour suivre les dépenses et planifier le budget.</a:t>
            </a:r>
          </a:p>
          <a:p>
            <a:pPr marL="0" indent="0">
              <a:spcBef>
                <a:spcPts val="2500"/>
              </a:spcBef>
              <a:buNone/>
            </a:pPr>
            <a:r>
              <a:rPr lang="fr-FR" sz="1400" b="1"/>
              <a:t>Accessibilité partout</a:t>
            </a:r>
          </a:p>
          <a:p>
            <a:pPr marL="0" lvl="1" indent="0">
              <a:buNone/>
            </a:pPr>
            <a:r>
              <a:rPr lang="fr-FR" sz="1400"/>
              <a:t>Les utilisateurs peuvent accéder à leurs finances à tout moment et en tout lieu grâce à la nature mobile des applications, ce qui améliore la commodité.</a:t>
            </a:r>
            <a:endParaRPr lang="en-US" sz="140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94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2617D7-C406-AFED-B1AD-D462E6B31119}"/>
              </a:ext>
            </a:extLst>
          </p:cNvPr>
          <p:cNvSpPr>
            <a:spLocks noGrp="1"/>
          </p:cNvSpPr>
          <p:nvPr>
            <p:ph type="title"/>
          </p:nvPr>
        </p:nvSpPr>
        <p:spPr>
          <a:xfrm>
            <a:off x="702129" y="914760"/>
            <a:ext cx="2806615" cy="3543764"/>
          </a:xfrm>
        </p:spPr>
        <p:txBody>
          <a:bodyPr>
            <a:normAutofit/>
          </a:bodyPr>
          <a:lstStyle/>
          <a:p>
            <a:r>
              <a:rPr lang="en-US" sz="2500"/>
              <a:t>Partenariats technologiques</a:t>
            </a:r>
          </a:p>
        </p:txBody>
      </p:sp>
      <p:graphicFrame>
        <p:nvGraphicFramePr>
          <p:cNvPr id="4" name="Content Placeholder 4">
            <a:extLst>
              <a:ext uri="{FF2B5EF4-FFF2-40B4-BE49-F238E27FC236}">
                <a16:creationId xmlns:a16="http://schemas.microsoft.com/office/drawing/2014/main" id="{064DF243-F2A1-417D-8F26-26F0F42F1EC4}"/>
              </a:ext>
            </a:extLst>
          </p:cNvPr>
          <p:cNvGraphicFramePr>
            <a:graphicFrameLocks noGrp="1"/>
          </p:cNvGraphicFramePr>
          <p:nvPr>
            <p:ph idx="1"/>
            <p:extLst>
              <p:ext uri="{D42A27DB-BD31-4B8C-83A1-F6EECF244321}">
                <p14:modId xmlns:p14="http://schemas.microsoft.com/office/powerpoint/2010/main" val="316372099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27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6A5ACD2D-9D86-79FD-0818-46FB7E1DD374}"/>
              </a:ext>
            </a:extLst>
          </p:cNvPr>
          <p:cNvSpPr>
            <a:spLocks noGrp="1"/>
          </p:cNvSpPr>
          <p:nvPr>
            <p:ph type="ctrTitle"/>
          </p:nvPr>
        </p:nvSpPr>
        <p:spPr>
          <a:xfrm>
            <a:off x="695324" y="1145308"/>
            <a:ext cx="7600263" cy="4860947"/>
          </a:xfrm>
        </p:spPr>
        <p:txBody>
          <a:bodyPr anchor="b">
            <a:normAutofit/>
          </a:bodyPr>
          <a:lstStyle/>
          <a:p>
            <a:r>
              <a:rPr lang="en-US" sz="7600"/>
              <a:t>Engagement responsable et durable</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45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B374F-5CA4-AC15-00E2-0F7C955A41BB}"/>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Initiatives environnementales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72F90A1-12F0-4AC9-EE74-932F74E5AD3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fr-FR" sz="1400" b="1"/>
              <a:t>Réduction de l'impact environnemental</a:t>
            </a:r>
          </a:p>
          <a:p>
            <a:pPr marL="0" lvl="1" indent="0">
              <a:buNone/>
            </a:pPr>
            <a:r>
              <a:rPr lang="fr-FR" sz="1400"/>
              <a:t>Oney prend des mesures concrètes pour minimiser son empreinte écologique, en adoptant des pratiques durables dans ses opérations.</a:t>
            </a:r>
          </a:p>
          <a:p>
            <a:pPr marL="0" indent="0">
              <a:spcBef>
                <a:spcPts val="2500"/>
              </a:spcBef>
              <a:buNone/>
            </a:pPr>
            <a:r>
              <a:rPr lang="fr-FR" sz="1400" b="1"/>
              <a:t>Pratiques durables</a:t>
            </a:r>
          </a:p>
          <a:p>
            <a:pPr marL="0" lvl="1" indent="0">
              <a:buNone/>
            </a:pPr>
            <a:r>
              <a:rPr lang="fr-FR" sz="1400"/>
              <a:t>L'entreprise met en œuvre des initiatives pour promouvoir l'utilisation responsable des ressources naturelles et encourager la durabilité.</a:t>
            </a:r>
          </a:p>
          <a:p>
            <a:pPr marL="0" indent="0">
              <a:spcBef>
                <a:spcPts val="2500"/>
              </a:spcBef>
              <a:buNone/>
            </a:pPr>
            <a:r>
              <a:rPr lang="fr-FR" sz="1400" b="1"/>
              <a:t>Soutien aux projets écologiques</a:t>
            </a:r>
          </a:p>
          <a:p>
            <a:pPr marL="0" lvl="1" indent="0">
              <a:buNone/>
            </a:pPr>
            <a:r>
              <a:rPr lang="fr-FR" sz="1400"/>
              <a:t>Oney soutient divers projets qui visent à préserver l'environnement et à encourager un développement responsable dans ses initiatives.</a:t>
            </a:r>
            <a:endParaRPr lang="en-US" sz="1400"/>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es plantes qui se régénèrent dans un monde limité">
            <a:extLst>
              <a:ext uri="{FF2B5EF4-FFF2-40B4-BE49-F238E27FC236}">
                <a16:creationId xmlns:a16="http://schemas.microsoft.com/office/drawing/2014/main" id="{EDFA2CF0-5F64-41D6-89D5-6F0893F20ACD}"/>
              </a:ext>
            </a:extLst>
          </p:cNvPr>
          <p:cNvPicPr>
            <a:picLocks noGrp="1" noChangeAspect="1"/>
          </p:cNvPicPr>
          <p:nvPr>
            <p:ph sz="half" idx="1"/>
          </p:nvPr>
        </p:nvPicPr>
        <p:blipFill>
          <a:blip r:embed="rId3"/>
          <a:srcRect l="35609" r="24711"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2082277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FE995-24C8-75D5-AF65-4E0F2AAF6105}"/>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Actions sociales et communautaires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CCDCAEB-1D56-7BAD-4233-D6B7D41D8F9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fr-FR" sz="1400" b="1"/>
              <a:t>Engagement communautaire</a:t>
            </a:r>
          </a:p>
          <a:p>
            <a:pPr marL="0" lvl="1" indent="0">
              <a:buNone/>
            </a:pPr>
            <a:r>
              <a:rPr lang="fr-FR" sz="1400"/>
              <a:t>Oney s'engage activement dans des initiatives qui renforcent le tissu social et soutiennent les communautés locales.</a:t>
            </a:r>
          </a:p>
          <a:p>
            <a:pPr marL="0" indent="0">
              <a:spcBef>
                <a:spcPts val="2500"/>
              </a:spcBef>
              <a:buNone/>
            </a:pPr>
            <a:r>
              <a:rPr lang="fr-FR" sz="1400" b="1"/>
              <a:t>Promotion de l'inclusion</a:t>
            </a:r>
          </a:p>
          <a:p>
            <a:pPr marL="0" lvl="1" indent="0">
              <a:buNone/>
            </a:pPr>
            <a:r>
              <a:rPr lang="fr-FR" sz="1400"/>
              <a:t>Les actions d'Oney visent à favoriser l'inclusion sociale des populations défavorisées, améliorant leur qualité de vie.</a:t>
            </a:r>
          </a:p>
          <a:p>
            <a:pPr marL="0" indent="0">
              <a:spcBef>
                <a:spcPts val="2500"/>
              </a:spcBef>
              <a:buNone/>
            </a:pPr>
            <a:r>
              <a:rPr lang="fr-FR" sz="1400" b="1"/>
              <a:t>Responsabilité sociale</a:t>
            </a:r>
          </a:p>
          <a:p>
            <a:pPr marL="0" lvl="1" indent="0">
              <a:buNone/>
            </a:pPr>
            <a:r>
              <a:rPr lang="fr-FR" sz="1400"/>
              <a:t>L'engagement envers la responsabilité sociale est au cœur des actions d'Oney, reflétant ses valeurs et sa mission.</a:t>
            </a:r>
            <a:endParaRPr lang="en-US" sz="1400"/>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Illustration sur papier de silhouettes de garçons et de filles se tenant côte à côte créant un cercle sur fond blanc">
            <a:extLst>
              <a:ext uri="{FF2B5EF4-FFF2-40B4-BE49-F238E27FC236}">
                <a16:creationId xmlns:a16="http://schemas.microsoft.com/office/drawing/2014/main" id="{AB8F1DCB-67C2-449D-87AA-ECFCC805FA33}"/>
              </a:ext>
            </a:extLst>
          </p:cNvPr>
          <p:cNvPicPr>
            <a:picLocks noGrp="1" noChangeAspect="1"/>
          </p:cNvPicPr>
          <p:nvPr>
            <p:ph sz="half" idx="1"/>
          </p:nvPr>
        </p:nvPicPr>
        <p:blipFill>
          <a:blip r:embed="rId3"/>
          <a:srcRect l="19657" r="20898"/>
          <a:stretch>
            <a:fillRect/>
          </a:stretch>
        </p:blipFill>
        <p:spPr>
          <a:xfrm>
            <a:off x="8115300" y="10"/>
            <a:ext cx="4076700" cy="6857990"/>
          </a:xfrm>
          <a:prstGeom prst="rect">
            <a:avLst/>
          </a:prstGeom>
        </p:spPr>
      </p:pic>
    </p:spTree>
    <p:extLst>
      <p:ext uri="{BB962C8B-B14F-4D97-AF65-F5344CB8AC3E}">
        <p14:creationId xmlns:p14="http://schemas.microsoft.com/office/powerpoint/2010/main" val="4149304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D7D0B14-B299-1CC4-4EFC-4CC83A7153C6}"/>
              </a:ext>
            </a:extLst>
          </p:cNvPr>
          <p:cNvSpPr>
            <a:spLocks noGrp="1"/>
          </p:cNvSpPr>
          <p:nvPr>
            <p:ph type="title"/>
          </p:nvPr>
        </p:nvSpPr>
        <p:spPr>
          <a:xfrm>
            <a:off x="702129" y="914760"/>
            <a:ext cx="2806615" cy="3543764"/>
          </a:xfrm>
        </p:spPr>
        <p:txBody>
          <a:bodyPr>
            <a:normAutofit/>
          </a:bodyPr>
          <a:lstStyle/>
          <a:p>
            <a:r>
              <a:rPr lang="en-US" sz="2800"/>
              <a:t>Transparence et éthique</a:t>
            </a:r>
          </a:p>
        </p:txBody>
      </p:sp>
      <p:graphicFrame>
        <p:nvGraphicFramePr>
          <p:cNvPr id="4" name="Content Placeholder 4">
            <a:extLst>
              <a:ext uri="{FF2B5EF4-FFF2-40B4-BE49-F238E27FC236}">
                <a16:creationId xmlns:a16="http://schemas.microsoft.com/office/drawing/2014/main" id="{E6FC9A81-195C-48A0-A7C3-1D67D8D3254F}"/>
              </a:ext>
            </a:extLst>
          </p:cNvPr>
          <p:cNvGraphicFramePr>
            <a:graphicFrameLocks noGrp="1"/>
          </p:cNvGraphicFramePr>
          <p:nvPr>
            <p:ph idx="1"/>
            <p:extLst>
              <p:ext uri="{D42A27DB-BD31-4B8C-83A1-F6EECF244321}">
                <p14:modId xmlns:p14="http://schemas.microsoft.com/office/powerpoint/2010/main" val="285950521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14184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EFCD08A9-74B2-4DE5-8436-468E2750BE07}"/>
              </a:ext>
            </a:extLst>
          </p:cNvPr>
          <p:cNvSpPr>
            <a:spLocks noGrp="1"/>
          </p:cNvSpPr>
          <p:nvPr>
            <p:ph type="ctrTitle"/>
          </p:nvPr>
        </p:nvSpPr>
        <p:spPr>
          <a:xfrm>
            <a:off x="695324" y="1145308"/>
            <a:ext cx="7600263" cy="4860947"/>
          </a:xfrm>
        </p:spPr>
        <p:txBody>
          <a:bodyPr anchor="b">
            <a:normAutofit/>
          </a:bodyPr>
          <a:lstStyle/>
          <a:p>
            <a:r>
              <a:rPr lang="en-US" sz="7600"/>
              <a:t>Perspectives d'avenir et développement</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158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3B9CF-6C62-639F-4B8B-83216E75458B}"/>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Plan de la présentation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E02132A-9A18-40A3-6C27-C7671DC16A5E}"/>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Introduction à la société Oney</a:t>
            </a:r>
          </a:p>
          <a:p>
            <a:r>
              <a:rPr lang="en-US"/>
              <a:t>Services financiers proposés par Oney</a:t>
            </a:r>
          </a:p>
          <a:p>
            <a:r>
              <a:rPr lang="en-US"/>
              <a:t>Innovation et technologies chez Oney</a:t>
            </a:r>
          </a:p>
          <a:p>
            <a:r>
              <a:rPr lang="en-US"/>
              <a:t>Engagement responsable et durable</a:t>
            </a:r>
          </a:p>
          <a:p>
            <a:r>
              <a:rPr lang="en-US"/>
              <a:t>Perspectives d'avenir et développement</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ond de cristaux bleus et de câbles en acier inoxydable. Image conceptuelle sur la technologie, la communication mondiale, la réalité virtuelle et l’Internet">
            <a:extLst>
              <a:ext uri="{FF2B5EF4-FFF2-40B4-BE49-F238E27FC236}">
                <a16:creationId xmlns:a16="http://schemas.microsoft.com/office/drawing/2014/main" id="{D03076C6-014A-4E40-A558-E699D7FEB32B}"/>
              </a:ext>
            </a:extLst>
          </p:cNvPr>
          <p:cNvPicPr>
            <a:picLocks noGrp="1" noChangeAspect="1"/>
          </p:cNvPicPr>
          <p:nvPr>
            <p:ph sz="half" idx="1"/>
          </p:nvPr>
        </p:nvPicPr>
        <p:blipFill>
          <a:blip r:embed="rId3"/>
          <a:srcRect l="33757" r="26563"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2104579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8A2B3-B504-BEA9-AF4B-6D685FFF41DD}"/>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Expansion internationale</a:t>
            </a:r>
          </a:p>
        </p:txBody>
      </p:sp>
      <p:pic>
        <p:nvPicPr>
          <p:cNvPr id="5" name="Content Placeholder 4" descr="Carte numérique avec fond de fuite de lumière">
            <a:extLst>
              <a:ext uri="{FF2B5EF4-FFF2-40B4-BE49-F238E27FC236}">
                <a16:creationId xmlns:a16="http://schemas.microsoft.com/office/drawing/2014/main" id="{2EDF5E08-4756-4618-AD4C-45FF276001FD}"/>
              </a:ext>
            </a:extLst>
          </p:cNvPr>
          <p:cNvPicPr>
            <a:picLocks noGrp="1" noChangeAspect="1"/>
          </p:cNvPicPr>
          <p:nvPr>
            <p:ph sz="half" idx="1"/>
          </p:nvPr>
        </p:nvPicPr>
        <p:blipFill>
          <a:blip r:embed="rId3"/>
          <a:srcRect l="34619" r="24549"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147F27B-8E76-1B12-59F8-CAF473B3EC7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fr-FR" sz="1400" b="1"/>
              <a:t>Stratégie d'expansion</a:t>
            </a:r>
          </a:p>
          <a:p>
            <a:pPr marL="0" lvl="1" indent="0">
              <a:buNone/>
            </a:pPr>
            <a:r>
              <a:rPr lang="fr-FR" sz="1400"/>
              <a:t>Oney prévoit d'élargir sa présence dans de nouveaux marchés pour accroître son impact international et sa compétitivité.</a:t>
            </a:r>
          </a:p>
          <a:p>
            <a:pPr marL="0" indent="0">
              <a:spcBef>
                <a:spcPts val="2500"/>
              </a:spcBef>
              <a:buNone/>
            </a:pPr>
            <a:r>
              <a:rPr lang="fr-FR" sz="1400" b="1"/>
              <a:t>Répondre aux besoins globaux</a:t>
            </a:r>
          </a:p>
          <a:p>
            <a:pPr marL="0" lvl="1" indent="0">
              <a:buNone/>
            </a:pPr>
            <a:r>
              <a:rPr lang="fr-FR" sz="1400"/>
              <a:t>Cette expansion vise à adapter les services d'Oney aux besoins variés d'une clientèle mondiale, permettant une meilleure personnalisation.</a:t>
            </a:r>
          </a:p>
          <a:p>
            <a:pPr marL="0" indent="0">
              <a:spcBef>
                <a:spcPts val="2500"/>
              </a:spcBef>
              <a:buNone/>
            </a:pPr>
            <a:r>
              <a:rPr lang="fr-FR" sz="1400" b="1"/>
              <a:t>Portée internationale</a:t>
            </a:r>
          </a:p>
          <a:p>
            <a:pPr marL="0" lvl="1" indent="0">
              <a:buNone/>
            </a:pPr>
            <a:r>
              <a:rPr lang="fr-FR" sz="1400"/>
              <a:t>L'objectif principal est d'augmenter la portée des services offerts par Oney dans des régions stratégiques à travers le monde.</a:t>
            </a:r>
            <a:endParaRPr lang="en-US" sz="140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038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A454D-DB2B-AB47-6641-5B796C25F9CF}"/>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Projets et objectifs futurs</a:t>
            </a:r>
          </a:p>
        </p:txBody>
      </p:sp>
      <p:pic>
        <p:nvPicPr>
          <p:cNvPr id="5" name="Content Placeholder 4" descr="Femme blonde pointant des statistiques sur la mise au point">
            <a:extLst>
              <a:ext uri="{FF2B5EF4-FFF2-40B4-BE49-F238E27FC236}">
                <a16:creationId xmlns:a16="http://schemas.microsoft.com/office/drawing/2014/main" id="{185D32C3-E3BB-4F7D-A4C5-39E8138BD93B}"/>
              </a:ext>
            </a:extLst>
          </p:cNvPr>
          <p:cNvPicPr>
            <a:picLocks noGrp="1" noChangeAspect="1"/>
          </p:cNvPicPr>
          <p:nvPr>
            <p:ph sz="half" idx="1"/>
          </p:nvPr>
        </p:nvPicPr>
        <p:blipFill>
          <a:blip r:embed="rId3"/>
          <a:srcRect l="45784" r="3288"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D5185DA-C6F6-6784-98F6-56229A21B6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fr-FR" sz="1400" b="1"/>
              <a:t>Innovation continue</a:t>
            </a:r>
          </a:p>
          <a:p>
            <a:pPr marL="0" lvl="1" indent="0">
              <a:buNone/>
            </a:pPr>
            <a:r>
              <a:rPr lang="fr-FR" sz="1400"/>
              <a:t>L'innovation est au cœur de nos projets futurs, permettant de répondre aux besoins changeants des clients et du marché.</a:t>
            </a:r>
          </a:p>
          <a:p>
            <a:pPr marL="0" indent="0">
              <a:spcBef>
                <a:spcPts val="2500"/>
              </a:spcBef>
              <a:buNone/>
            </a:pPr>
            <a:r>
              <a:rPr lang="fr-FR" sz="1400" b="1"/>
              <a:t>Adaptation au marché</a:t>
            </a:r>
          </a:p>
          <a:p>
            <a:pPr marL="0" lvl="1" indent="0">
              <a:buNone/>
            </a:pPr>
            <a:r>
              <a:rPr lang="fr-FR" sz="1400"/>
              <a:t>Nous nous engageons à nous adapter aux évolutions du marché pour rester compétitifs et pertinents dans le secteur financier.</a:t>
            </a:r>
          </a:p>
          <a:p>
            <a:pPr marL="0" indent="0">
              <a:spcBef>
                <a:spcPts val="2500"/>
              </a:spcBef>
              <a:buNone/>
            </a:pPr>
            <a:r>
              <a:rPr lang="fr-FR" sz="1400" b="1"/>
              <a:t>Maintien de la compétitivité</a:t>
            </a:r>
          </a:p>
          <a:p>
            <a:pPr marL="0" lvl="1" indent="0">
              <a:buNone/>
            </a:pPr>
            <a:r>
              <a:rPr lang="fr-FR" sz="1400"/>
              <a:t>Ces initiatives sont essentielles pour maintenir notre compétitivité, en améliorant nos services et nos offres.</a:t>
            </a:r>
            <a:endParaRPr lang="en-US" sz="140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284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1EB75D-9165-D6F4-C611-8960F20A8FFD}"/>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Adaptation aux tendances du marché</a:t>
            </a:r>
          </a:p>
        </p:txBody>
      </p:sp>
      <p:pic>
        <p:nvPicPr>
          <p:cNvPr id="5" name="Content Placeholder 4" descr="Graphique du marché boursier">
            <a:extLst>
              <a:ext uri="{FF2B5EF4-FFF2-40B4-BE49-F238E27FC236}">
                <a16:creationId xmlns:a16="http://schemas.microsoft.com/office/drawing/2014/main" id="{B8BC4D79-2B0C-4BA2-AF9B-FE65C61D716C}"/>
              </a:ext>
            </a:extLst>
          </p:cNvPr>
          <p:cNvPicPr>
            <a:picLocks noGrp="1" noChangeAspect="1"/>
          </p:cNvPicPr>
          <p:nvPr>
            <p:ph sz="half" idx="1"/>
          </p:nvPr>
        </p:nvPicPr>
        <p:blipFill>
          <a:blip r:embed="rId3"/>
          <a:srcRect l="21525" r="17302"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39BDB82-A709-5CD3-6387-6404BEA3B68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fr-FR" sz="1400" b="1"/>
              <a:t>Surveillance des tendances du marché</a:t>
            </a:r>
          </a:p>
          <a:p>
            <a:pPr marL="0" lvl="1" indent="0">
              <a:buNone/>
            </a:pPr>
            <a:r>
              <a:rPr lang="fr-FR" sz="1400"/>
              <a:t>Oney surveille activement les tendances émergentes pour ajuster ses services financiers et rester compétitif dans l'industrie.</a:t>
            </a:r>
          </a:p>
          <a:p>
            <a:pPr marL="0" indent="0">
              <a:spcBef>
                <a:spcPts val="2500"/>
              </a:spcBef>
              <a:buNone/>
            </a:pPr>
            <a:r>
              <a:rPr lang="fr-FR" sz="1400" b="1"/>
              <a:t>Adoption de nouvelles technologies</a:t>
            </a:r>
          </a:p>
          <a:p>
            <a:pPr marL="0" lvl="1" indent="0">
              <a:buNone/>
            </a:pPr>
            <a:r>
              <a:rPr lang="fr-FR" sz="1400"/>
              <a:t>L'entreprise intègre de nouvelles technologies pour améliorer ses services et offrir des expériences innovantes aux consommateurs.</a:t>
            </a:r>
          </a:p>
          <a:p>
            <a:pPr marL="0" indent="0">
              <a:spcBef>
                <a:spcPts val="2500"/>
              </a:spcBef>
              <a:buNone/>
            </a:pPr>
            <a:r>
              <a:rPr lang="fr-FR" sz="1400" b="1"/>
              <a:t>Répondre aux attentes des consommateurs</a:t>
            </a:r>
          </a:p>
          <a:p>
            <a:pPr marL="0" lvl="1" indent="0">
              <a:buNone/>
            </a:pPr>
            <a:r>
              <a:rPr lang="fr-FR" sz="1400"/>
              <a:t>La flexibilité d'Oney lui permet de s'adapter rapidement aux attentes changeantes des consommateurs et de fournir des solutions adaptées.</a:t>
            </a:r>
            <a:endParaRPr lang="en-US" sz="140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054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227760E3-A12E-A05D-F560-ED6627C50D0A}"/>
              </a:ext>
            </a:extLst>
          </p:cNvPr>
          <p:cNvSpPr>
            <a:spLocks noGrp="1"/>
          </p:cNvSpPr>
          <p:nvPr>
            <p:ph type="title"/>
          </p:nvPr>
        </p:nvSpPr>
        <p:spPr>
          <a:xfrm>
            <a:off x="700636" y="1280538"/>
            <a:ext cx="7995130" cy="1408176"/>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F5CC0F0D-11A7-EEEF-DC1D-45AD26EF3843}"/>
              </a:ext>
            </a:extLst>
          </p:cNvPr>
          <p:cNvGraphicFramePr>
            <a:graphicFrameLocks noGrp="1"/>
          </p:cNvGraphicFramePr>
          <p:nvPr>
            <p:ph idx="1"/>
            <p:extLst>
              <p:ext uri="{D42A27DB-BD31-4B8C-83A1-F6EECF244321}">
                <p14:modId xmlns:p14="http://schemas.microsoft.com/office/powerpoint/2010/main" val="9470295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1265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CEDCB06-717E-D81F-0AC7-1F47173D592C}"/>
              </a:ext>
            </a:extLst>
          </p:cNvPr>
          <p:cNvSpPr>
            <a:spLocks noGrp="1"/>
          </p:cNvSpPr>
          <p:nvPr>
            <p:ph type="ctrTitle"/>
          </p:nvPr>
        </p:nvSpPr>
        <p:spPr>
          <a:xfrm>
            <a:off x="695324" y="1145308"/>
            <a:ext cx="7600263" cy="4860947"/>
          </a:xfrm>
        </p:spPr>
        <p:txBody>
          <a:bodyPr anchor="b">
            <a:normAutofit/>
          </a:bodyPr>
          <a:lstStyle/>
          <a:p>
            <a:r>
              <a:rPr lang="en-US" sz="7600"/>
              <a:t>Introduction à la société Oney</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805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67FA1-AFCA-9FE6-DCF6-7ECCECB07495}"/>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a:t>Historique et fondation</a:t>
            </a:r>
          </a:p>
        </p:txBody>
      </p:sp>
      <p:pic>
        <p:nvPicPr>
          <p:cNvPr id="5" name="Content Placeholder 4" descr="Finance, technologie, fintech, e-banking, connexion au réseau">
            <a:extLst>
              <a:ext uri="{FF2B5EF4-FFF2-40B4-BE49-F238E27FC236}">
                <a16:creationId xmlns:a16="http://schemas.microsoft.com/office/drawing/2014/main" id="{67C54CAA-CB77-4161-B98B-517524C1D7E9}"/>
              </a:ext>
            </a:extLst>
          </p:cNvPr>
          <p:cNvPicPr>
            <a:picLocks noGrp="1" noChangeAspect="1"/>
          </p:cNvPicPr>
          <p:nvPr>
            <p:ph sz="half" idx="1"/>
          </p:nvPr>
        </p:nvPicPr>
        <p:blipFill>
          <a:blip r:embed="rId3"/>
          <a:srcRect l="25609" r="33559"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262E924-099F-8713-59BB-19C696F5506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fr-FR" sz="1400" b="1"/>
              <a:t>Fondation d'Oney</a:t>
            </a:r>
          </a:p>
          <a:p>
            <a:pPr marL="0" lvl="1" indent="0">
              <a:buNone/>
            </a:pPr>
            <a:r>
              <a:rPr lang="fr-FR" sz="1400"/>
              <a:t>Oney a été créée pour fournir des services financiers accessibles, répondant aux besoins des consommateurs en matière de crédit.</a:t>
            </a:r>
          </a:p>
          <a:p>
            <a:pPr marL="0" indent="0">
              <a:spcBef>
                <a:spcPts val="2500"/>
              </a:spcBef>
              <a:buNone/>
            </a:pPr>
            <a:r>
              <a:rPr lang="fr-FR" sz="1400" b="1"/>
              <a:t>Expansion des services</a:t>
            </a:r>
          </a:p>
          <a:p>
            <a:pPr marL="0" lvl="1" indent="0">
              <a:buNone/>
            </a:pPr>
            <a:r>
              <a:rPr lang="fr-FR" sz="1400"/>
              <a:t>Au fil du temps, Oney a élargi son portefeuille pour inclure divers services financiers et solutions de paiement.</a:t>
            </a:r>
          </a:p>
          <a:p>
            <a:pPr marL="0" indent="0">
              <a:spcBef>
                <a:spcPts val="2500"/>
              </a:spcBef>
              <a:buNone/>
            </a:pPr>
            <a:r>
              <a:rPr lang="fr-FR" sz="1400" b="1"/>
              <a:t>Acteur clé dans le crédit</a:t>
            </a:r>
          </a:p>
          <a:p>
            <a:pPr marL="0" lvl="1" indent="0">
              <a:buNone/>
            </a:pPr>
            <a:r>
              <a:rPr lang="fr-FR" sz="1400"/>
              <a:t>Oney est devenu un acteur majeur dans le domaine du crédit à la consommation, offrant des solutions adaptées aux clients.</a:t>
            </a:r>
            <a:endParaRPr lang="en-US" sz="140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66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F5D9BD-A88E-6D6D-202E-EC84EE6EBE2D}"/>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Mission et valeurs de l'entreprise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intech, e-banking, réseau internet, finance, e-commerce">
            <a:extLst>
              <a:ext uri="{FF2B5EF4-FFF2-40B4-BE49-F238E27FC236}">
                <a16:creationId xmlns:a16="http://schemas.microsoft.com/office/drawing/2014/main" id="{37200BEE-6309-4CDC-9EA5-AE7E6BD67B79}"/>
              </a:ext>
            </a:extLst>
          </p:cNvPr>
          <p:cNvPicPr>
            <a:picLocks noGrp="1" noChangeAspect="1"/>
          </p:cNvPicPr>
          <p:nvPr>
            <p:ph sz="half" idx="1"/>
          </p:nvPr>
        </p:nvPicPr>
        <p:blipFill>
          <a:blip r:embed="rId3"/>
          <a:srcRect l="538"/>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07211D09-638F-9E3B-8F1B-BA5235385D9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fr-FR" sz="1400" b="1"/>
              <a:t>Faciliter l'accès financier</a:t>
            </a:r>
          </a:p>
          <a:p>
            <a:pPr marL="0" lvl="1" indent="0">
              <a:buNone/>
            </a:pPr>
            <a:r>
              <a:rPr lang="fr-FR" sz="1400"/>
              <a:t>La mission d'Oney est de permettre l'accès aux services financiers pour tous, assurant ainsi l'inclusion financière.</a:t>
            </a:r>
          </a:p>
          <a:p>
            <a:pPr marL="0" indent="0">
              <a:spcBef>
                <a:spcPts val="2500"/>
              </a:spcBef>
              <a:buNone/>
            </a:pPr>
            <a:r>
              <a:rPr lang="fr-FR" sz="1400" b="1"/>
              <a:t>Valeurs de transparence</a:t>
            </a:r>
          </a:p>
          <a:p>
            <a:pPr marL="0" lvl="1" indent="0">
              <a:buNone/>
            </a:pPr>
            <a:r>
              <a:rPr lang="fr-FR" sz="1400"/>
              <a:t>L'entreprise valorise la transparence dans ses opérations, garantissant que les clients comprennent les services offerts.</a:t>
            </a:r>
          </a:p>
          <a:p>
            <a:pPr marL="0" indent="0">
              <a:spcBef>
                <a:spcPts val="2500"/>
              </a:spcBef>
              <a:buNone/>
            </a:pPr>
            <a:r>
              <a:rPr lang="fr-FR" sz="1400" b="1"/>
              <a:t>Innovation dans les solutions</a:t>
            </a:r>
          </a:p>
          <a:p>
            <a:pPr marL="0" lvl="1" indent="0">
              <a:buNone/>
            </a:pPr>
            <a:r>
              <a:rPr lang="fr-FR" sz="1400"/>
              <a:t>Oney se concentre sur l'innovation pour développer des solutions financières qui améliorent l'expérience utilisateur.</a:t>
            </a:r>
          </a:p>
          <a:p>
            <a:pPr marL="0" indent="0">
              <a:spcBef>
                <a:spcPts val="2500"/>
              </a:spcBef>
              <a:buNone/>
            </a:pPr>
            <a:r>
              <a:rPr lang="fr-FR" sz="1400" b="1"/>
              <a:t>Satisfaction client</a:t>
            </a:r>
          </a:p>
          <a:p>
            <a:pPr marL="0" lvl="1" indent="0">
              <a:buNone/>
            </a:pPr>
            <a:r>
              <a:rPr lang="fr-FR" sz="1400"/>
              <a:t>La satisfaction client est au cœur de toutes les activités d'Oney, guidant leurs décisions stratégiques.</a:t>
            </a:r>
            <a:endParaRPr lang="en-US" sz="1400"/>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345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AF9D5-F152-D86B-7E09-C69D98421600}"/>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Présentation des dirigeants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5729435-2A41-D0DA-DC40-084CCD79C0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fr-FR" sz="1400" b="1"/>
              <a:t>Équipe expérimentée</a:t>
            </a:r>
          </a:p>
          <a:p>
            <a:pPr marL="0" lvl="1" indent="0">
              <a:buNone/>
            </a:pPr>
            <a:r>
              <a:rPr lang="fr-FR" sz="1400"/>
              <a:t>L'équipe de direction d'Oney possède une vaste expérience dans le secteur des services financiers, garantissant un leadership solide.</a:t>
            </a:r>
          </a:p>
          <a:p>
            <a:pPr marL="0" indent="0">
              <a:spcBef>
                <a:spcPts val="2500"/>
              </a:spcBef>
              <a:buNone/>
            </a:pPr>
            <a:r>
              <a:rPr lang="fr-FR" sz="1400" b="1"/>
              <a:t>Compétences variées</a:t>
            </a:r>
          </a:p>
          <a:p>
            <a:pPr marL="0" lvl="1" indent="0">
              <a:buNone/>
            </a:pPr>
            <a:r>
              <a:rPr lang="fr-FR" sz="1400"/>
              <a:t>Les membres de l'équipe apportent des compétences diverses, ce qui renforce la capacité d'Oney à atteindre ses objectifs stratégiques.</a:t>
            </a:r>
          </a:p>
          <a:p>
            <a:pPr marL="0" indent="0">
              <a:spcBef>
                <a:spcPts val="2500"/>
              </a:spcBef>
              <a:buNone/>
            </a:pPr>
            <a:r>
              <a:rPr lang="fr-FR" sz="1400" b="1"/>
              <a:t>Vision collective</a:t>
            </a:r>
          </a:p>
          <a:p>
            <a:pPr marL="0" lvl="1" indent="0">
              <a:buNone/>
            </a:pPr>
            <a:r>
              <a:rPr lang="fr-FR" sz="1400"/>
              <a:t>La vision partagée par l'équipe dirigeante permet à Oney de se distinguer et de se positionner comme un leader dans son secteur.</a:t>
            </a:r>
            <a:endParaRPr lang="en-US" sz="1400"/>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oupe de personnes parlant">
            <a:extLst>
              <a:ext uri="{FF2B5EF4-FFF2-40B4-BE49-F238E27FC236}">
                <a16:creationId xmlns:a16="http://schemas.microsoft.com/office/drawing/2014/main" id="{1019816B-38B0-4061-B462-F1E512B987FA}"/>
              </a:ext>
            </a:extLst>
          </p:cNvPr>
          <p:cNvPicPr>
            <a:picLocks noGrp="1" noChangeAspect="1"/>
          </p:cNvPicPr>
          <p:nvPr>
            <p:ph sz="half" idx="1"/>
          </p:nvPr>
        </p:nvPicPr>
        <p:blipFill>
          <a:blip r:embed="rId3"/>
          <a:srcRect l="42438" r="17882"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965640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DF4EEF03-CEDB-B4C9-2479-05A7CB7FFDC9}"/>
              </a:ext>
            </a:extLst>
          </p:cNvPr>
          <p:cNvSpPr>
            <a:spLocks noGrp="1"/>
          </p:cNvSpPr>
          <p:nvPr>
            <p:ph type="ctrTitle"/>
          </p:nvPr>
        </p:nvSpPr>
        <p:spPr>
          <a:xfrm>
            <a:off x="695324" y="1145308"/>
            <a:ext cx="7600263" cy="4860947"/>
          </a:xfrm>
        </p:spPr>
        <p:txBody>
          <a:bodyPr anchor="b">
            <a:normAutofit/>
          </a:bodyPr>
          <a:lstStyle/>
          <a:p>
            <a:r>
              <a:rPr lang="en-US" sz="7600"/>
              <a:t>Services financiers proposés par Oney</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167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8D0F2-C328-EE7A-0FB2-7591CFA46876}"/>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Crédit à la consommation</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134EC88-4FD5-68CC-C39E-2E6B238EBF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None/>
            </a:pPr>
            <a:r>
              <a:rPr lang="fr-FR" sz="1400" b="1"/>
              <a:t>Solutions de financement flexibles</a:t>
            </a:r>
          </a:p>
          <a:p>
            <a:pPr marL="0" lvl="1" indent="0">
              <a:buNone/>
            </a:pPr>
            <a:r>
              <a:rPr lang="fr-FR" sz="1400"/>
              <a:t>Oney propose des solutions de crédit adaptées aux besoins individuels des clients pour les aider à réaliser leurs projets.</a:t>
            </a:r>
          </a:p>
          <a:p>
            <a:pPr marL="0" indent="0">
              <a:spcBef>
                <a:spcPts val="2500"/>
              </a:spcBef>
              <a:buNone/>
            </a:pPr>
            <a:r>
              <a:rPr lang="fr-FR" sz="1400" b="1"/>
              <a:t>Adaptation à la situation financière</a:t>
            </a:r>
          </a:p>
          <a:p>
            <a:pPr marL="0" lvl="1" indent="0">
              <a:buNone/>
            </a:pPr>
            <a:r>
              <a:rPr lang="fr-FR" sz="1400"/>
              <a:t>Les conditions de crédit sont personnalisées pour chaque client, tenant compte de leur situation financière spécifique.</a:t>
            </a:r>
            <a:endParaRPr lang="en-US" sz="1400"/>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INANCE Concept , tenant un bloc d’alphabet avec la main sur un livre fermé. Main masculine montrant des blocs de construction placés sur le livre fermé">
            <a:extLst>
              <a:ext uri="{FF2B5EF4-FFF2-40B4-BE49-F238E27FC236}">
                <a16:creationId xmlns:a16="http://schemas.microsoft.com/office/drawing/2014/main" id="{F3172491-A000-4832-BA6F-5AB5BA7B3EEE}"/>
              </a:ext>
            </a:extLst>
          </p:cNvPr>
          <p:cNvPicPr>
            <a:picLocks noGrp="1" noChangeAspect="1"/>
          </p:cNvPicPr>
          <p:nvPr>
            <p:ph sz="half" idx="1"/>
          </p:nvPr>
        </p:nvPicPr>
        <p:blipFill>
          <a:blip r:embed="rId3"/>
          <a:srcRect l="24353" r="16817" b="-1"/>
          <a:stretch>
            <a:fillRect/>
          </a:stretch>
        </p:blipFill>
        <p:spPr>
          <a:xfrm>
            <a:off x="6147816" y="10"/>
            <a:ext cx="6044184" cy="6857990"/>
          </a:xfrm>
          <a:prstGeom prst="rect">
            <a:avLst/>
          </a:prstGeom>
        </p:spPr>
      </p:pic>
    </p:spTree>
    <p:extLst>
      <p:ext uri="{BB962C8B-B14F-4D97-AF65-F5344CB8AC3E}">
        <p14:creationId xmlns:p14="http://schemas.microsoft.com/office/powerpoint/2010/main" val="1381772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C0A658-4D07-C3AB-6752-36557FBD3B5D}"/>
              </a:ext>
            </a:extLst>
          </p:cNvPr>
          <p:cNvSpPr>
            <a:spLocks noGrp="1"/>
          </p:cNvSpPr>
          <p:nvPr>
            <p:ph type="title"/>
          </p:nvPr>
        </p:nvSpPr>
        <p:spPr>
          <a:xfrm>
            <a:off x="702129" y="914760"/>
            <a:ext cx="2806615" cy="3543764"/>
          </a:xfrm>
        </p:spPr>
        <p:txBody>
          <a:bodyPr>
            <a:normAutofit/>
          </a:bodyPr>
          <a:lstStyle/>
          <a:p>
            <a:r>
              <a:rPr lang="en-US" sz="3600"/>
              <a:t>Solutions de paiement innovantes</a:t>
            </a:r>
          </a:p>
        </p:txBody>
      </p:sp>
      <p:graphicFrame>
        <p:nvGraphicFramePr>
          <p:cNvPr id="4" name="Content Placeholder 4">
            <a:extLst>
              <a:ext uri="{FF2B5EF4-FFF2-40B4-BE49-F238E27FC236}">
                <a16:creationId xmlns:a16="http://schemas.microsoft.com/office/drawing/2014/main" id="{08EEE16E-2575-45BE-A9CA-6BF26FE93D2F}"/>
              </a:ext>
            </a:extLst>
          </p:cNvPr>
          <p:cNvGraphicFramePr>
            <a:graphicFrameLocks noGrp="1"/>
          </p:cNvGraphicFramePr>
          <p:nvPr>
            <p:ph idx="1"/>
            <p:extLst>
              <p:ext uri="{D42A27DB-BD31-4B8C-83A1-F6EECF244321}">
                <p14:modId xmlns:p14="http://schemas.microsoft.com/office/powerpoint/2010/main" val="78523080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9051160"/>
      </p:ext>
    </p:extLst>
  </p:cSld>
  <p:clrMapOvr>
    <a:masterClrMapping/>
  </p:clrMapOvr>
  <p:transition>
    <p:fade/>
  </p:transition>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2418</Words>
  <Application>Microsoft Office PowerPoint</Application>
  <PresentationFormat>Widescreen</PresentationFormat>
  <Paragraphs>171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Arial</vt:lpstr>
      <vt:lpstr>Calisto MT</vt:lpstr>
      <vt:lpstr>Univers Condensed</vt:lpstr>
      <vt:lpstr>ChronicleVTI</vt:lpstr>
      <vt:lpstr>Présentation de la société Oney : Histoire, services et innovations</vt:lpstr>
      <vt:lpstr>Plan de la présentation</vt:lpstr>
      <vt:lpstr>Introduction à la société Oney</vt:lpstr>
      <vt:lpstr>Historique et fondation</vt:lpstr>
      <vt:lpstr>Mission et valeurs de l'entreprise</vt:lpstr>
      <vt:lpstr>Présentation des dirigeants</vt:lpstr>
      <vt:lpstr>Services financiers proposés par Oney</vt:lpstr>
      <vt:lpstr>Crédit à la consommation</vt:lpstr>
      <vt:lpstr>Solutions de paiement innovantes</vt:lpstr>
      <vt:lpstr>Produits d'épargne et d'assurance</vt:lpstr>
      <vt:lpstr>Innovation et technologies chez Oney</vt:lpstr>
      <vt:lpstr>Digitalisation des services</vt:lpstr>
      <vt:lpstr>Plateformes et applications mobiles</vt:lpstr>
      <vt:lpstr>Partenariats technologiques</vt:lpstr>
      <vt:lpstr>Engagement responsable et durable</vt:lpstr>
      <vt:lpstr>Initiatives environnementales</vt:lpstr>
      <vt:lpstr>Actions sociales et communautaires</vt:lpstr>
      <vt:lpstr>Transparence et éthique</vt:lpstr>
      <vt:lpstr>Perspectives d'avenir et développement</vt:lpstr>
      <vt:lpstr>Expansion internationale</vt:lpstr>
      <vt:lpstr>Projets et objectifs futurs</vt:lpstr>
      <vt:lpstr>Adaptation aux tendances du marché</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François-Xavier Kim</dc:creator>
  <cp:lastModifiedBy>François-Xavier Kim</cp:lastModifiedBy>
  <cp:revision>2</cp:revision>
  <dcterms:created xsi:type="dcterms:W3CDTF">2025-06-06T14:34:11Z</dcterms:created>
  <dcterms:modified xsi:type="dcterms:W3CDTF">2025-06-06T14:35:17Z</dcterms:modified>
</cp:coreProperties>
</file>